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2" r:id="rId3"/>
    <p:sldId id="266" r:id="rId4"/>
    <p:sldId id="263" r:id="rId5"/>
    <p:sldId id="278" r:id="rId6"/>
    <p:sldId id="269" r:id="rId7"/>
    <p:sldId id="270" r:id="rId8"/>
    <p:sldId id="279" r:id="rId9"/>
    <p:sldId id="271" r:id="rId10"/>
    <p:sldId id="274" r:id="rId11"/>
    <p:sldId id="275" r:id="rId12"/>
    <p:sldId id="259" r:id="rId13"/>
    <p:sldId id="265" r:id="rId14"/>
    <p:sldId id="258" r:id="rId15"/>
    <p:sldId id="272" r:id="rId16"/>
    <p:sldId id="261" r:id="rId17"/>
    <p:sldId id="273" r:id="rId18"/>
    <p:sldId id="260" r:id="rId19"/>
    <p:sldId id="276"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4" autoAdjust="0"/>
    <p:restoredTop sz="94660"/>
  </p:normalViewPr>
  <p:slideViewPr>
    <p:cSldViewPr snapToGrid="0">
      <p:cViewPr varScale="1">
        <p:scale>
          <a:sx n="76" d="100"/>
          <a:sy n="76" d="100"/>
        </p:scale>
        <p:origin x="720" y="9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tr-TR"/>
              <a:t>Asıl başlık stilini düzenlemek için tıklayın</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6/10/2023</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728819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tr-TR"/>
              <a:t>Asıl başlık stilini düzenlemek için tıklayın</a:t>
            </a:r>
            <a:endParaRPr lang="en-US"/>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6/10/2023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72868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US"/>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6/10/2023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207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tr-TR"/>
              <a:t>Asıl başlık stilini düzenlemek için tıklayın</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6/10/2023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3406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tr-TR"/>
              <a:t>Asıl başlık stilini düzenlemek için tıklayın</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6/10/2023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64083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tr-TR"/>
              <a:t>Asıl başlık stilini düzenlemek için tıklayın</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6/10/2023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19947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tr-TR"/>
              <a:t>Asıl başlık stilini düzenlemek için tıklayın</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6/10/2023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24541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tr-TR"/>
              <a:t>Asıl başlık stilini düzenlemek için tıklayın</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6/10/2023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35354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6/10/2023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97212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6/10/2023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26798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6/10/2023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56986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6/10/2023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137308740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fif"/><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5B5937-0ECB-41CB-B282-64BF1864F215}"/>
              </a:ext>
            </a:extLst>
          </p:cNvPr>
          <p:cNvSpPr>
            <a:spLocks noGrp="1"/>
          </p:cNvSpPr>
          <p:nvPr>
            <p:ph type="ctrTitle"/>
          </p:nvPr>
        </p:nvSpPr>
        <p:spPr>
          <a:xfrm>
            <a:off x="1524000" y="2346325"/>
            <a:ext cx="9144000" cy="2387600"/>
          </a:xfrm>
        </p:spPr>
        <p:txBody>
          <a:bodyPr/>
          <a:lstStyle/>
          <a:p>
            <a:r>
              <a:rPr lang="tr-TR" dirty="0" err="1"/>
              <a:t>Toshiko</a:t>
            </a:r>
            <a:r>
              <a:rPr lang="tr-TR" dirty="0"/>
              <a:t> </a:t>
            </a:r>
            <a:r>
              <a:rPr lang="tr-TR" dirty="0" err="1"/>
              <a:t>Takaezu</a:t>
            </a:r>
            <a:endParaRPr lang="tr-TR" dirty="0"/>
          </a:p>
        </p:txBody>
      </p:sp>
      <p:sp>
        <p:nvSpPr>
          <p:cNvPr id="3" name="Alt Başlık 2">
            <a:extLst>
              <a:ext uri="{FF2B5EF4-FFF2-40B4-BE49-F238E27FC236}">
                <a16:creationId xmlns:a16="http://schemas.microsoft.com/office/drawing/2014/main" id="{1ECC2DCC-F6E6-2332-D6FC-32C3FCAA4BF6}"/>
              </a:ext>
            </a:extLst>
          </p:cNvPr>
          <p:cNvSpPr>
            <a:spLocks noGrp="1"/>
          </p:cNvSpPr>
          <p:nvPr>
            <p:ph type="subTitle" idx="1"/>
          </p:nvPr>
        </p:nvSpPr>
        <p:spPr>
          <a:xfrm>
            <a:off x="1524000" y="5202238"/>
            <a:ext cx="9144000" cy="1655762"/>
          </a:xfrm>
        </p:spPr>
        <p:txBody>
          <a:bodyPr/>
          <a:lstStyle/>
          <a:p>
            <a:r>
              <a:rPr lang="tr-TR" dirty="0"/>
              <a:t>Alp Doğan Fidan</a:t>
            </a:r>
          </a:p>
          <a:p>
            <a:r>
              <a:rPr lang="tr-TR" dirty="0"/>
              <a:t>090180320</a:t>
            </a:r>
          </a:p>
        </p:txBody>
      </p:sp>
      <p:pic>
        <p:nvPicPr>
          <p:cNvPr id="4" name="Resim 3">
            <a:extLst>
              <a:ext uri="{FF2B5EF4-FFF2-40B4-BE49-F238E27FC236}">
                <a16:creationId xmlns:a16="http://schemas.microsoft.com/office/drawing/2014/main" id="{E6EC6019-6593-CE21-E775-1FEDB3E2C6A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0"/>
                    </a14:imgEffect>
                  </a14:imgLayer>
                </a14:imgProps>
              </a:ext>
              <a:ext uri="{28A0092B-C50C-407E-A947-70E740481C1C}">
                <a14:useLocalDpi xmlns:a14="http://schemas.microsoft.com/office/drawing/2010/main" val="0"/>
              </a:ext>
            </a:extLst>
          </a:blip>
          <a:srcRect/>
          <a:stretch>
            <a:fillRect/>
          </a:stretch>
        </p:blipFill>
        <p:spPr bwMode="auto">
          <a:xfrm>
            <a:off x="0" y="0"/>
            <a:ext cx="12176038" cy="3429000"/>
          </a:xfrm>
          <a:prstGeom prst="rect">
            <a:avLst/>
          </a:prstGeom>
          <a:noFill/>
          <a:ln>
            <a:noFill/>
          </a:ln>
          <a:effectLst>
            <a:glow rad="533400">
              <a:schemeClr val="accent1">
                <a:alpha val="40000"/>
              </a:schemeClr>
            </a:glow>
            <a:outerShdw blurRad="50800" dist="50800" dir="5400000" algn="ctr" rotWithShape="0">
              <a:srgbClr val="000000">
                <a:alpha val="0"/>
              </a:srgbClr>
            </a:outerShdw>
          </a:effectLst>
        </p:spPr>
      </p:pic>
    </p:spTree>
    <p:extLst>
      <p:ext uri="{BB962C8B-B14F-4D97-AF65-F5344CB8AC3E}">
        <p14:creationId xmlns:p14="http://schemas.microsoft.com/office/powerpoint/2010/main" val="2745860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A81317-3F95-241B-3F4B-34412F856CC0}"/>
              </a:ext>
            </a:extLst>
          </p:cNvPr>
          <p:cNvSpPr>
            <a:spLocks noGrp="1"/>
          </p:cNvSpPr>
          <p:nvPr>
            <p:ph type="title"/>
          </p:nvPr>
        </p:nvSpPr>
        <p:spPr/>
        <p:txBody>
          <a:bodyPr/>
          <a:lstStyle/>
          <a:p>
            <a:pPr algn="ctr"/>
            <a:r>
              <a:rPr lang="tr-TR" dirty="0"/>
              <a:t>Kapalı Formlu Kaplar</a:t>
            </a:r>
          </a:p>
        </p:txBody>
      </p:sp>
      <p:sp>
        <p:nvSpPr>
          <p:cNvPr id="3" name="İçerik Yer Tutucusu 2">
            <a:extLst>
              <a:ext uri="{FF2B5EF4-FFF2-40B4-BE49-F238E27FC236}">
                <a16:creationId xmlns:a16="http://schemas.microsoft.com/office/drawing/2014/main" id="{E5B74D3D-139A-6212-EAA8-991E2E1A1A87}"/>
              </a:ext>
            </a:extLst>
          </p:cNvPr>
          <p:cNvSpPr>
            <a:spLocks noGrp="1"/>
          </p:cNvSpPr>
          <p:nvPr>
            <p:ph idx="1"/>
          </p:nvPr>
        </p:nvSpPr>
        <p:spPr>
          <a:xfrm>
            <a:off x="458694" y="1949450"/>
            <a:ext cx="6413161" cy="4195763"/>
          </a:xfrm>
        </p:spPr>
        <p:txBody>
          <a:bodyPr>
            <a:normAutofit fontScale="70000" lnSpcReduction="20000"/>
          </a:bodyPr>
          <a:lstStyle/>
          <a:p>
            <a:pPr marL="0" indent="0" algn="just">
              <a:buNone/>
            </a:pPr>
            <a:r>
              <a:rPr lang="tr-TR" b="0" i="0" dirty="0" err="1">
                <a:effectLst/>
                <a:latin typeface="Söhne"/>
              </a:rPr>
              <a:t>Takaezu</a:t>
            </a:r>
            <a:r>
              <a:rPr lang="tr-TR" dirty="0" err="1">
                <a:latin typeface="Söhne"/>
              </a:rPr>
              <a:t>’nun</a:t>
            </a:r>
            <a:r>
              <a:rPr lang="tr-TR" b="0" i="0" dirty="0">
                <a:effectLst/>
                <a:latin typeface="Söhne"/>
              </a:rPr>
              <a:t> İlk eserleri, şişkin çaydanlık ve vazolar gibi işlevsel seramiklerdi, ancak zamanla bu seramikler daha tuhaf şekillere dönüştüler. </a:t>
            </a:r>
            <a:r>
              <a:rPr lang="tr-TR" dirty="0">
                <a:latin typeface="Söhne"/>
              </a:rPr>
              <a:t>P</a:t>
            </a:r>
            <a:r>
              <a:rPr lang="tr-TR" b="0" i="0" dirty="0">
                <a:effectLst/>
                <a:latin typeface="Söhne"/>
              </a:rPr>
              <a:t>ratik kullanım potansiyelinden daha çok ifadesel ve </a:t>
            </a:r>
            <a:r>
              <a:rPr lang="tr-TR" b="0" i="0" dirty="0" err="1">
                <a:effectLst/>
                <a:latin typeface="Söhne"/>
              </a:rPr>
              <a:t>heykelsel</a:t>
            </a:r>
            <a:r>
              <a:rPr lang="tr-TR" b="0" i="0" dirty="0">
                <a:effectLst/>
                <a:latin typeface="Söhne"/>
              </a:rPr>
              <a:t> niteliklere sahip kaplar oluşturmuştur. Bu seramikler </a:t>
            </a:r>
            <a:r>
              <a:rPr lang="tr-TR" b="0" i="0" dirty="0" err="1">
                <a:effectLst/>
                <a:latin typeface="Söhne"/>
              </a:rPr>
              <a:t>Takaezu</a:t>
            </a:r>
            <a:r>
              <a:rPr lang="tr-TR" dirty="0" err="1">
                <a:latin typeface="Söhne"/>
              </a:rPr>
              <a:t>’nun</a:t>
            </a:r>
            <a:r>
              <a:rPr lang="tr-TR" dirty="0">
                <a:latin typeface="Söhne"/>
              </a:rPr>
              <a:t> karakteristik formunu oluşturmuştur; yuvarlak, kapalı ve </a:t>
            </a:r>
            <a:r>
              <a:rPr lang="tr-TR" b="0" i="0" dirty="0">
                <a:effectLst/>
                <a:latin typeface="Söhne"/>
              </a:rPr>
              <a:t>üst kısmında içerideki gazların pişirme sırasında kaçmasına izin vermek için küçük bir boru benzeri açıklık bulunan bir form. Bu formlar insanlar kadar farklıdır; ölçekleri, şekilleri, renkleri ve dokuları büyük ölçüde değişir. Bazıları, yanlarından aşağıya akan renk lekeleri ve oluklarla canlı bir sanat sergiler. Diğerleri ise daha düşünceli bir tarzda, üst üste binen renk perdeleriyle kaplıdır. </a:t>
            </a:r>
            <a:endParaRPr lang="tr-TR" dirty="0"/>
          </a:p>
        </p:txBody>
      </p:sp>
      <p:pic>
        <p:nvPicPr>
          <p:cNvPr id="4" name="Resim 3">
            <a:extLst>
              <a:ext uri="{FF2B5EF4-FFF2-40B4-BE49-F238E27FC236}">
                <a16:creationId xmlns:a16="http://schemas.microsoft.com/office/drawing/2014/main" id="{4A844692-D218-04FC-C22F-8D6EB08678E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9930" y="1838181"/>
            <a:ext cx="4364801" cy="4654059"/>
          </a:xfrm>
          <a:prstGeom prst="rect">
            <a:avLst/>
          </a:prstGeom>
          <a:noFill/>
          <a:ln>
            <a:noFill/>
          </a:ln>
        </p:spPr>
      </p:pic>
    </p:spTree>
    <p:extLst>
      <p:ext uri="{BB962C8B-B14F-4D97-AF65-F5344CB8AC3E}">
        <p14:creationId xmlns:p14="http://schemas.microsoft.com/office/powerpoint/2010/main" val="55652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C67A23-F3DE-5A82-8EC5-04F309B646E4}"/>
              </a:ext>
            </a:extLst>
          </p:cNvPr>
          <p:cNvSpPr>
            <a:spLocks noGrp="1"/>
          </p:cNvSpPr>
          <p:nvPr>
            <p:ph type="title"/>
          </p:nvPr>
        </p:nvSpPr>
        <p:spPr/>
        <p:txBody>
          <a:bodyPr/>
          <a:lstStyle/>
          <a:p>
            <a:pPr algn="ctr"/>
            <a:r>
              <a:rPr lang="tr-TR" dirty="0"/>
              <a:t>Çarkla Yapılan Kapalı Formlu Kaplar</a:t>
            </a:r>
          </a:p>
        </p:txBody>
      </p:sp>
      <p:pic>
        <p:nvPicPr>
          <p:cNvPr id="6" name="Resim 5">
            <a:extLst>
              <a:ext uri="{FF2B5EF4-FFF2-40B4-BE49-F238E27FC236}">
                <a16:creationId xmlns:a16="http://schemas.microsoft.com/office/drawing/2014/main" id="{9070B3D7-5E6D-FB0A-B86F-46A82A858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61" y="2235696"/>
            <a:ext cx="2458683" cy="3803572"/>
          </a:xfrm>
          <a:prstGeom prst="rect">
            <a:avLst/>
          </a:prstGeom>
        </p:spPr>
      </p:pic>
      <p:sp>
        <p:nvSpPr>
          <p:cNvPr id="8" name="Metin kutusu 7">
            <a:extLst>
              <a:ext uri="{FF2B5EF4-FFF2-40B4-BE49-F238E27FC236}">
                <a16:creationId xmlns:a16="http://schemas.microsoft.com/office/drawing/2014/main" id="{0AA01289-79A1-B936-BC5F-7896CB4AAF2C}"/>
              </a:ext>
            </a:extLst>
          </p:cNvPr>
          <p:cNvSpPr txBox="1"/>
          <p:nvPr/>
        </p:nvSpPr>
        <p:spPr>
          <a:xfrm>
            <a:off x="789708" y="6043760"/>
            <a:ext cx="6096000" cy="338554"/>
          </a:xfrm>
          <a:prstGeom prst="rect">
            <a:avLst/>
          </a:prstGeom>
          <a:noFill/>
        </p:spPr>
        <p:txBody>
          <a:bodyPr wrap="square">
            <a:spAutoFit/>
          </a:bodyPr>
          <a:lstStyle/>
          <a:p>
            <a:r>
              <a:rPr lang="tr-TR" sz="1600" b="0" i="0" dirty="0">
                <a:solidFill>
                  <a:srgbClr val="7A7D7F"/>
                </a:solidFill>
                <a:effectLst/>
                <a:latin typeface="freight-sans-pro"/>
              </a:rPr>
              <a:t>1980ler - İsimsiz</a:t>
            </a:r>
            <a:endParaRPr lang="tr-TR" sz="1600" dirty="0"/>
          </a:p>
        </p:txBody>
      </p:sp>
      <p:pic>
        <p:nvPicPr>
          <p:cNvPr id="12" name="Resim 11">
            <a:extLst>
              <a:ext uri="{FF2B5EF4-FFF2-40B4-BE49-F238E27FC236}">
                <a16:creationId xmlns:a16="http://schemas.microsoft.com/office/drawing/2014/main" id="{E0754B32-D97F-2E79-C5CF-182B415DE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1346" y="2249444"/>
            <a:ext cx="4715397" cy="3803572"/>
          </a:xfrm>
          <a:prstGeom prst="rect">
            <a:avLst/>
          </a:prstGeom>
        </p:spPr>
      </p:pic>
      <p:sp>
        <p:nvSpPr>
          <p:cNvPr id="15" name="Metin kutusu 14">
            <a:extLst>
              <a:ext uri="{FF2B5EF4-FFF2-40B4-BE49-F238E27FC236}">
                <a16:creationId xmlns:a16="http://schemas.microsoft.com/office/drawing/2014/main" id="{52BC4FFF-B2FD-9F3F-BA03-D9D5294E53D8}"/>
              </a:ext>
            </a:extLst>
          </p:cNvPr>
          <p:cNvSpPr txBox="1"/>
          <p:nvPr/>
        </p:nvSpPr>
        <p:spPr>
          <a:xfrm>
            <a:off x="7237142" y="6067134"/>
            <a:ext cx="4825592" cy="584775"/>
          </a:xfrm>
          <a:prstGeom prst="rect">
            <a:avLst/>
          </a:prstGeom>
          <a:noFill/>
        </p:spPr>
        <p:txBody>
          <a:bodyPr wrap="square">
            <a:spAutoFit/>
          </a:bodyPr>
          <a:lstStyle/>
          <a:p>
            <a:pPr algn="ctr"/>
            <a:r>
              <a:rPr lang="tr-TR" sz="1600" b="0" i="0" dirty="0">
                <a:solidFill>
                  <a:srgbClr val="7A7D7F"/>
                </a:solidFill>
                <a:effectLst/>
                <a:latin typeface="freight-sans-pro"/>
              </a:rPr>
              <a:t>2000 - Soldan sağa </a:t>
            </a:r>
            <a:r>
              <a:rPr lang="tr-TR" sz="1600" b="1" i="0" dirty="0" err="1">
                <a:solidFill>
                  <a:srgbClr val="7A7D7F"/>
                </a:solidFill>
                <a:effectLst/>
                <a:latin typeface="freight-sans-pro"/>
              </a:rPr>
              <a:t>Euphrosyne</a:t>
            </a:r>
            <a:r>
              <a:rPr lang="tr-TR" sz="1600" b="1" i="0" dirty="0">
                <a:solidFill>
                  <a:srgbClr val="7A7D7F"/>
                </a:solidFill>
                <a:effectLst/>
                <a:latin typeface="freight-sans-pro"/>
              </a:rPr>
              <a:t> (</a:t>
            </a:r>
            <a:r>
              <a:rPr lang="tr-TR" sz="1600" b="1" i="0" dirty="0" err="1">
                <a:solidFill>
                  <a:srgbClr val="7A7D7F"/>
                </a:solidFill>
                <a:effectLst/>
                <a:latin typeface="freight-sans-pro"/>
              </a:rPr>
              <a:t>Joy</a:t>
            </a:r>
            <a:r>
              <a:rPr lang="tr-TR" sz="1600" b="1" i="0" dirty="0">
                <a:solidFill>
                  <a:srgbClr val="7A7D7F"/>
                </a:solidFill>
                <a:effectLst/>
                <a:latin typeface="freight-sans-pro"/>
              </a:rPr>
              <a:t>), </a:t>
            </a:r>
            <a:r>
              <a:rPr lang="tr-TR" sz="1600" b="1" i="0" dirty="0" err="1">
                <a:solidFill>
                  <a:srgbClr val="7A7D7F"/>
                </a:solidFill>
                <a:effectLst/>
                <a:latin typeface="freight-sans-pro"/>
              </a:rPr>
              <a:t>Alglaia</a:t>
            </a:r>
            <a:r>
              <a:rPr lang="tr-TR" sz="1600" b="1" i="0" dirty="0">
                <a:solidFill>
                  <a:srgbClr val="7A7D7F"/>
                </a:solidFill>
                <a:effectLst/>
                <a:latin typeface="freight-sans-pro"/>
              </a:rPr>
              <a:t> (</a:t>
            </a:r>
            <a:r>
              <a:rPr lang="tr-TR" sz="1600" b="1" i="0" dirty="0" err="1">
                <a:solidFill>
                  <a:srgbClr val="7A7D7F"/>
                </a:solidFill>
                <a:effectLst/>
                <a:latin typeface="freight-sans-pro"/>
              </a:rPr>
              <a:t>Beauty</a:t>
            </a:r>
            <a:r>
              <a:rPr lang="tr-TR" sz="1600" b="1" i="0" dirty="0">
                <a:solidFill>
                  <a:srgbClr val="7A7D7F"/>
                </a:solidFill>
                <a:effectLst/>
                <a:latin typeface="freight-sans-pro"/>
              </a:rPr>
              <a:t>), </a:t>
            </a:r>
            <a:r>
              <a:rPr lang="tr-TR" sz="1600" b="1" i="0" dirty="0" err="1">
                <a:solidFill>
                  <a:srgbClr val="7A7D7F"/>
                </a:solidFill>
                <a:effectLst/>
                <a:latin typeface="freight-sans-pro"/>
              </a:rPr>
              <a:t>Thalia</a:t>
            </a:r>
            <a:r>
              <a:rPr lang="tr-TR" sz="1600" b="1" i="0" dirty="0">
                <a:solidFill>
                  <a:srgbClr val="7A7D7F"/>
                </a:solidFill>
                <a:effectLst/>
                <a:latin typeface="freight-sans-pro"/>
              </a:rPr>
              <a:t> (</a:t>
            </a:r>
            <a:r>
              <a:rPr lang="tr-TR" sz="1600" b="1" i="0" dirty="0" err="1">
                <a:solidFill>
                  <a:srgbClr val="7A7D7F"/>
                </a:solidFill>
                <a:effectLst/>
                <a:latin typeface="freight-sans-pro"/>
              </a:rPr>
              <a:t>Charm</a:t>
            </a:r>
            <a:r>
              <a:rPr lang="tr-TR" sz="1600" b="1" i="0" dirty="0">
                <a:solidFill>
                  <a:srgbClr val="7A7D7F"/>
                </a:solidFill>
                <a:effectLst/>
                <a:latin typeface="freight-sans-pro"/>
              </a:rPr>
              <a:t>) ve </a:t>
            </a:r>
            <a:r>
              <a:rPr lang="tr-TR" sz="1600" b="1" i="0" dirty="0" err="1">
                <a:solidFill>
                  <a:srgbClr val="7A7D7F"/>
                </a:solidFill>
                <a:effectLst/>
                <a:latin typeface="freight-sans-pro"/>
              </a:rPr>
              <a:t>Eurynome</a:t>
            </a:r>
            <a:r>
              <a:rPr lang="tr-TR" sz="1600" b="1" i="0" dirty="0">
                <a:solidFill>
                  <a:srgbClr val="7A7D7F"/>
                </a:solidFill>
                <a:effectLst/>
                <a:latin typeface="freight-sans-pro"/>
              </a:rPr>
              <a:t> (</a:t>
            </a:r>
            <a:r>
              <a:rPr lang="tr-TR" sz="1600" b="1" i="0" dirty="0" err="1">
                <a:solidFill>
                  <a:srgbClr val="7A7D7F"/>
                </a:solidFill>
                <a:effectLst/>
                <a:latin typeface="freight-sans-pro"/>
              </a:rPr>
              <a:t>The</a:t>
            </a:r>
            <a:r>
              <a:rPr lang="tr-TR" sz="1600" b="1" i="0" dirty="0">
                <a:solidFill>
                  <a:srgbClr val="7A7D7F"/>
                </a:solidFill>
                <a:effectLst/>
                <a:latin typeface="freight-sans-pro"/>
              </a:rPr>
              <a:t> </a:t>
            </a:r>
            <a:r>
              <a:rPr lang="tr-TR" sz="1600" b="1" i="0" dirty="0" err="1">
                <a:solidFill>
                  <a:srgbClr val="7A7D7F"/>
                </a:solidFill>
                <a:effectLst/>
                <a:latin typeface="freight-sans-pro"/>
              </a:rPr>
              <a:t>Oceanid</a:t>
            </a:r>
            <a:r>
              <a:rPr lang="tr-TR" sz="1600" b="1" i="0" dirty="0">
                <a:solidFill>
                  <a:srgbClr val="7A7D7F"/>
                </a:solidFill>
                <a:effectLst/>
                <a:latin typeface="freight-sans-pro"/>
              </a:rPr>
              <a:t>)</a:t>
            </a:r>
            <a:endParaRPr lang="tr-TR" sz="1600" dirty="0"/>
          </a:p>
        </p:txBody>
      </p:sp>
      <p:pic>
        <p:nvPicPr>
          <p:cNvPr id="17" name="Resim 16">
            <a:extLst>
              <a:ext uri="{FF2B5EF4-FFF2-40B4-BE49-F238E27FC236}">
                <a16:creationId xmlns:a16="http://schemas.microsoft.com/office/drawing/2014/main" id="{189ECC57-8BB3-5B31-35CA-60B6649B18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3572" y="4356811"/>
            <a:ext cx="2649835" cy="1702337"/>
          </a:xfrm>
          <a:prstGeom prst="rect">
            <a:avLst/>
          </a:prstGeom>
        </p:spPr>
      </p:pic>
      <p:sp>
        <p:nvSpPr>
          <p:cNvPr id="19" name="Metin kutusu 18">
            <a:extLst>
              <a:ext uri="{FF2B5EF4-FFF2-40B4-BE49-F238E27FC236}">
                <a16:creationId xmlns:a16="http://schemas.microsoft.com/office/drawing/2014/main" id="{AA228D81-ACC5-135A-58E2-605E3609888D}"/>
              </a:ext>
            </a:extLst>
          </p:cNvPr>
          <p:cNvSpPr txBox="1"/>
          <p:nvPr/>
        </p:nvSpPr>
        <p:spPr>
          <a:xfrm>
            <a:off x="4155006" y="6059149"/>
            <a:ext cx="6102926" cy="338554"/>
          </a:xfrm>
          <a:prstGeom prst="rect">
            <a:avLst/>
          </a:prstGeom>
          <a:noFill/>
        </p:spPr>
        <p:txBody>
          <a:bodyPr wrap="square">
            <a:spAutoFit/>
          </a:bodyPr>
          <a:lstStyle/>
          <a:p>
            <a:pPr algn="l"/>
            <a:r>
              <a:rPr lang="tr-TR" sz="1600" b="0" i="0" dirty="0">
                <a:solidFill>
                  <a:srgbClr val="7A7D7F"/>
                </a:solidFill>
                <a:effectLst/>
                <a:latin typeface="freight-sans-pro"/>
              </a:rPr>
              <a:t>1988 - </a:t>
            </a:r>
            <a:r>
              <a:rPr lang="tr-TR" sz="1600" b="0" i="0" dirty="0" err="1">
                <a:solidFill>
                  <a:srgbClr val="7A7D7F"/>
                </a:solidFill>
                <a:effectLst/>
                <a:latin typeface="freight-sans-pro"/>
              </a:rPr>
              <a:t>Mauve</a:t>
            </a:r>
            <a:r>
              <a:rPr lang="tr-TR" sz="1600" b="0" i="0" dirty="0">
                <a:solidFill>
                  <a:srgbClr val="7A7D7F"/>
                </a:solidFill>
                <a:effectLst/>
                <a:latin typeface="freight-sans-pro"/>
              </a:rPr>
              <a:t> Üçlemesi</a:t>
            </a:r>
            <a:endParaRPr lang="tr-TR" sz="1600" b="0" i="1" dirty="0">
              <a:solidFill>
                <a:srgbClr val="474543"/>
              </a:solidFill>
              <a:effectLst/>
              <a:latin typeface="gill-sans-nova"/>
            </a:endParaRPr>
          </a:p>
        </p:txBody>
      </p:sp>
      <p:pic>
        <p:nvPicPr>
          <p:cNvPr id="21" name="Resim 20">
            <a:extLst>
              <a:ext uri="{FF2B5EF4-FFF2-40B4-BE49-F238E27FC236}">
                <a16:creationId xmlns:a16="http://schemas.microsoft.com/office/drawing/2014/main" id="{12D63217-7BE0-67E6-59C3-CD65892308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3571" y="2235696"/>
            <a:ext cx="2649835" cy="1702337"/>
          </a:xfrm>
          <a:prstGeom prst="rect">
            <a:avLst/>
          </a:prstGeom>
        </p:spPr>
      </p:pic>
      <p:sp>
        <p:nvSpPr>
          <p:cNvPr id="22" name="Metin kutusu 21">
            <a:extLst>
              <a:ext uri="{FF2B5EF4-FFF2-40B4-BE49-F238E27FC236}">
                <a16:creationId xmlns:a16="http://schemas.microsoft.com/office/drawing/2014/main" id="{CDEE78DF-C430-3DB3-A21F-C99E6C74E10D}"/>
              </a:ext>
            </a:extLst>
          </p:cNvPr>
          <p:cNvSpPr txBox="1"/>
          <p:nvPr/>
        </p:nvSpPr>
        <p:spPr>
          <a:xfrm>
            <a:off x="3803571" y="3938033"/>
            <a:ext cx="6102926" cy="338554"/>
          </a:xfrm>
          <a:prstGeom prst="rect">
            <a:avLst/>
          </a:prstGeom>
          <a:noFill/>
        </p:spPr>
        <p:txBody>
          <a:bodyPr wrap="square">
            <a:spAutoFit/>
          </a:bodyPr>
          <a:lstStyle/>
          <a:p>
            <a:pPr algn="l"/>
            <a:r>
              <a:rPr lang="tr-TR" sz="1600" b="0" i="0" dirty="0">
                <a:solidFill>
                  <a:srgbClr val="7A7D7F"/>
                </a:solidFill>
                <a:effectLst/>
                <a:latin typeface="freight-sans-pro"/>
              </a:rPr>
              <a:t>1998 - </a:t>
            </a:r>
            <a:r>
              <a:rPr lang="tr-TR" sz="1600" b="0" i="0" dirty="0" err="1">
                <a:solidFill>
                  <a:srgbClr val="7A7D7F"/>
                </a:solidFill>
                <a:effectLst/>
                <a:latin typeface="freight-sans-pro"/>
              </a:rPr>
              <a:t>Makaha</a:t>
            </a:r>
            <a:r>
              <a:rPr lang="tr-TR" sz="1600" b="0" i="0" dirty="0">
                <a:solidFill>
                  <a:srgbClr val="7A7D7F"/>
                </a:solidFill>
                <a:effectLst/>
                <a:latin typeface="freight-sans-pro"/>
              </a:rPr>
              <a:t> Mavisi Üçlemesi</a:t>
            </a:r>
            <a:endParaRPr lang="tr-TR" sz="1600" b="0" i="1" dirty="0">
              <a:solidFill>
                <a:srgbClr val="474543"/>
              </a:solidFill>
              <a:effectLst/>
              <a:latin typeface="gill-sans-nova"/>
            </a:endParaRPr>
          </a:p>
        </p:txBody>
      </p:sp>
    </p:spTree>
    <p:extLst>
      <p:ext uri="{BB962C8B-B14F-4D97-AF65-F5344CB8AC3E}">
        <p14:creationId xmlns:p14="http://schemas.microsoft.com/office/powerpoint/2010/main" val="533935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C67A23-F3DE-5A82-8EC5-04F309B646E4}"/>
              </a:ext>
            </a:extLst>
          </p:cNvPr>
          <p:cNvSpPr>
            <a:spLocks noGrp="1"/>
          </p:cNvSpPr>
          <p:nvPr>
            <p:ph type="title"/>
          </p:nvPr>
        </p:nvSpPr>
        <p:spPr/>
        <p:txBody>
          <a:bodyPr/>
          <a:lstStyle/>
          <a:p>
            <a:pPr algn="ctr"/>
            <a:r>
              <a:rPr lang="tr-TR" dirty="0"/>
              <a:t>El Yapımı Kapalı Formlu Kaplar</a:t>
            </a:r>
          </a:p>
        </p:txBody>
      </p:sp>
      <p:pic>
        <p:nvPicPr>
          <p:cNvPr id="9" name="Resim 8">
            <a:extLst>
              <a:ext uri="{FF2B5EF4-FFF2-40B4-BE49-F238E27FC236}">
                <a16:creationId xmlns:a16="http://schemas.microsoft.com/office/drawing/2014/main" id="{B53A33BC-A553-C9EB-7DA0-87D86BFC5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0647" y="1691323"/>
            <a:ext cx="3544962" cy="4710545"/>
          </a:xfrm>
          <a:prstGeom prst="rect">
            <a:avLst/>
          </a:prstGeom>
        </p:spPr>
      </p:pic>
      <p:sp>
        <p:nvSpPr>
          <p:cNvPr id="10" name="Metin kutusu 9">
            <a:extLst>
              <a:ext uri="{FF2B5EF4-FFF2-40B4-BE49-F238E27FC236}">
                <a16:creationId xmlns:a16="http://schemas.microsoft.com/office/drawing/2014/main" id="{AD9819A8-77C2-BC3B-BD9B-1D5E0C6FCF76}"/>
              </a:ext>
            </a:extLst>
          </p:cNvPr>
          <p:cNvSpPr txBox="1"/>
          <p:nvPr/>
        </p:nvSpPr>
        <p:spPr>
          <a:xfrm>
            <a:off x="8416637" y="6488668"/>
            <a:ext cx="2937163" cy="369332"/>
          </a:xfrm>
          <a:prstGeom prst="rect">
            <a:avLst/>
          </a:prstGeom>
          <a:noFill/>
        </p:spPr>
        <p:txBody>
          <a:bodyPr wrap="square">
            <a:spAutoFit/>
          </a:bodyPr>
          <a:lstStyle>
            <a:defPPr>
              <a:defRPr lang="en-US"/>
            </a:defPPr>
            <a:lvl1pPr>
              <a:defRPr b="0" i="0">
                <a:solidFill>
                  <a:srgbClr val="7A7D7F"/>
                </a:solidFill>
                <a:effectLst/>
                <a:latin typeface="freight-sans-pro"/>
              </a:defRPr>
            </a:lvl1pPr>
          </a:lstStyle>
          <a:p>
            <a:r>
              <a:rPr lang="tr-TR" dirty="0"/>
              <a:t>1980ler - Spring </a:t>
            </a:r>
            <a:r>
              <a:rPr lang="tr-TR" dirty="0" err="1"/>
              <a:t>Kahua</a:t>
            </a:r>
            <a:endParaRPr lang="tr-TR" dirty="0"/>
          </a:p>
        </p:txBody>
      </p:sp>
      <p:pic>
        <p:nvPicPr>
          <p:cNvPr id="15" name="Resim 14">
            <a:extLst>
              <a:ext uri="{FF2B5EF4-FFF2-40B4-BE49-F238E27FC236}">
                <a16:creationId xmlns:a16="http://schemas.microsoft.com/office/drawing/2014/main" id="{AFBD1661-C7DF-4062-63E6-8ED7C2609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441" y="1708935"/>
            <a:ext cx="3887226" cy="4710545"/>
          </a:xfrm>
          <a:prstGeom prst="rect">
            <a:avLst/>
          </a:prstGeom>
        </p:spPr>
      </p:pic>
      <p:sp>
        <p:nvSpPr>
          <p:cNvPr id="17" name="Metin kutusu 16">
            <a:extLst>
              <a:ext uri="{FF2B5EF4-FFF2-40B4-BE49-F238E27FC236}">
                <a16:creationId xmlns:a16="http://schemas.microsoft.com/office/drawing/2014/main" id="{652BE943-523F-CD95-6163-A3FCA5990582}"/>
              </a:ext>
            </a:extLst>
          </p:cNvPr>
          <p:cNvSpPr txBox="1"/>
          <p:nvPr/>
        </p:nvSpPr>
        <p:spPr>
          <a:xfrm>
            <a:off x="1087476" y="6437092"/>
            <a:ext cx="3887226" cy="369332"/>
          </a:xfrm>
          <a:prstGeom prst="rect">
            <a:avLst/>
          </a:prstGeom>
          <a:noFill/>
        </p:spPr>
        <p:txBody>
          <a:bodyPr wrap="square">
            <a:spAutoFit/>
          </a:bodyPr>
          <a:lstStyle/>
          <a:p>
            <a:r>
              <a:rPr lang="tr-TR" b="0" i="0" dirty="0">
                <a:solidFill>
                  <a:srgbClr val="7A7D7F"/>
                </a:solidFill>
                <a:effectLst/>
                <a:latin typeface="freight-sans-pro"/>
              </a:rPr>
              <a:t>1990ler – Turuncu </a:t>
            </a:r>
            <a:r>
              <a:rPr lang="tr-TR" b="0" i="0" dirty="0" err="1">
                <a:solidFill>
                  <a:srgbClr val="7A7D7F"/>
                </a:solidFill>
                <a:effectLst/>
                <a:latin typeface="freight-sans-pro"/>
              </a:rPr>
              <a:t>Momo</a:t>
            </a:r>
            <a:r>
              <a:rPr lang="tr-TR" b="0" i="0" dirty="0">
                <a:solidFill>
                  <a:srgbClr val="7A7D7F"/>
                </a:solidFill>
                <a:effectLst/>
                <a:latin typeface="freight-sans-pro"/>
              </a:rPr>
              <a:t> </a:t>
            </a:r>
            <a:endParaRPr lang="tr-TR" dirty="0"/>
          </a:p>
        </p:txBody>
      </p:sp>
      <p:pic>
        <p:nvPicPr>
          <p:cNvPr id="20" name="Resim 19">
            <a:extLst>
              <a:ext uri="{FF2B5EF4-FFF2-40B4-BE49-F238E27FC236}">
                <a16:creationId xmlns:a16="http://schemas.microsoft.com/office/drawing/2014/main" id="{3A5B07DE-164C-6EE2-689D-60419E04E9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67" y="1673711"/>
            <a:ext cx="3376980" cy="4745769"/>
          </a:xfrm>
          <a:prstGeom prst="rect">
            <a:avLst/>
          </a:prstGeom>
        </p:spPr>
      </p:pic>
    </p:spTree>
    <p:extLst>
      <p:ext uri="{BB962C8B-B14F-4D97-AF65-F5344CB8AC3E}">
        <p14:creationId xmlns:p14="http://schemas.microsoft.com/office/powerpoint/2010/main" val="1304198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252084-46DA-B644-1BA6-A4C509582E1C}"/>
              </a:ext>
            </a:extLst>
          </p:cNvPr>
          <p:cNvSpPr>
            <a:spLocks noGrp="1"/>
          </p:cNvSpPr>
          <p:nvPr>
            <p:ph type="title"/>
          </p:nvPr>
        </p:nvSpPr>
        <p:spPr/>
        <p:txBody>
          <a:bodyPr/>
          <a:lstStyle/>
          <a:p>
            <a:pPr algn="ctr"/>
            <a:r>
              <a:rPr lang="tr-TR" dirty="0"/>
              <a:t>Ay Kapları Serisi</a:t>
            </a:r>
          </a:p>
        </p:txBody>
      </p:sp>
      <p:sp>
        <p:nvSpPr>
          <p:cNvPr id="3" name="İçerik Yer Tutucusu 2">
            <a:extLst>
              <a:ext uri="{FF2B5EF4-FFF2-40B4-BE49-F238E27FC236}">
                <a16:creationId xmlns:a16="http://schemas.microsoft.com/office/drawing/2014/main" id="{3D40559C-D639-973A-1B1B-DA2EE789B166}"/>
              </a:ext>
            </a:extLst>
          </p:cNvPr>
          <p:cNvSpPr>
            <a:spLocks noGrp="1"/>
          </p:cNvSpPr>
          <p:nvPr>
            <p:ph idx="1"/>
          </p:nvPr>
        </p:nvSpPr>
        <p:spPr>
          <a:xfrm>
            <a:off x="5638800" y="1949450"/>
            <a:ext cx="6094506" cy="4195763"/>
          </a:xfrm>
        </p:spPr>
        <p:txBody>
          <a:bodyPr>
            <a:normAutofit fontScale="85000" lnSpcReduction="20000"/>
          </a:bodyPr>
          <a:lstStyle/>
          <a:p>
            <a:pPr marL="0" indent="0" algn="just">
              <a:buNone/>
            </a:pPr>
            <a:r>
              <a:rPr lang="tr-TR" b="0" i="0" dirty="0" err="1">
                <a:effectLst/>
                <a:latin typeface="Söhne"/>
              </a:rPr>
              <a:t>Takaezu'nun</a:t>
            </a:r>
            <a:r>
              <a:rPr lang="tr-TR" b="0" i="0" dirty="0">
                <a:effectLst/>
                <a:latin typeface="Söhne"/>
              </a:rPr>
              <a:t> en tanınmış eserlerinden birisi de Ay Kapları serisidir. </a:t>
            </a:r>
            <a:r>
              <a:rPr lang="tr-TR" dirty="0">
                <a:latin typeface="Söhne"/>
              </a:rPr>
              <a:t>Bu serideki ilk</a:t>
            </a:r>
            <a:r>
              <a:rPr lang="tr-TR" b="0" i="0" dirty="0">
                <a:effectLst/>
                <a:latin typeface="Söhne"/>
              </a:rPr>
              <a:t> örneğini Hawaii dilinde ay anlamına gelen “</a:t>
            </a:r>
            <a:r>
              <a:rPr lang="tr-TR" b="0" i="0" dirty="0" err="1">
                <a:effectLst/>
                <a:latin typeface="Söhne"/>
              </a:rPr>
              <a:t>mahina</a:t>
            </a:r>
            <a:r>
              <a:rPr lang="tr-TR" b="0" i="0" dirty="0">
                <a:effectLst/>
                <a:latin typeface="Söhne"/>
              </a:rPr>
              <a:t>” ile gönderme yaparak adlandırmıştır. Bu serideki eserlerde, kapların üst kısmı kapalı tutularak önceki eserlerde yer alan küçük boruya benzer ağız kaybolmuştur. Ayrıca, kapların yüzeylerindeki hafif fırça darbeleri ve özgün </a:t>
            </a:r>
            <a:r>
              <a:rPr lang="tr-TR" b="0" i="0" dirty="0" err="1">
                <a:effectLst/>
                <a:latin typeface="Söhne"/>
              </a:rPr>
              <a:t>glazürleme</a:t>
            </a:r>
            <a:r>
              <a:rPr lang="tr-TR" b="0" i="0" dirty="0">
                <a:effectLst/>
                <a:latin typeface="Söhne"/>
              </a:rPr>
              <a:t> teknikleri, eserlerine benzersiz bir estetik kazandırmıştır. Bu eserler, </a:t>
            </a:r>
            <a:r>
              <a:rPr lang="tr-TR" b="0" i="0" dirty="0" err="1">
                <a:effectLst/>
                <a:latin typeface="Söhne"/>
              </a:rPr>
              <a:t>Takaezu'nun</a:t>
            </a:r>
            <a:r>
              <a:rPr lang="tr-TR" b="0" i="0" dirty="0">
                <a:effectLst/>
                <a:latin typeface="Söhne"/>
              </a:rPr>
              <a:t> ustalığını ve yaratıcılığını gösteren örnekler olarak kabul edilir.</a:t>
            </a:r>
            <a:endParaRPr lang="tr-TR" dirty="0"/>
          </a:p>
        </p:txBody>
      </p:sp>
      <p:pic>
        <p:nvPicPr>
          <p:cNvPr id="4" name="Resim 3">
            <a:extLst>
              <a:ext uri="{FF2B5EF4-FFF2-40B4-BE49-F238E27FC236}">
                <a16:creationId xmlns:a16="http://schemas.microsoft.com/office/drawing/2014/main" id="{BA390528-52B1-1C27-9E56-2AAF3D5C7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94" y="2281959"/>
            <a:ext cx="4762500" cy="3171825"/>
          </a:xfrm>
          <a:prstGeom prst="rect">
            <a:avLst/>
          </a:prstGeom>
        </p:spPr>
      </p:pic>
    </p:spTree>
    <p:extLst>
      <p:ext uri="{BB962C8B-B14F-4D97-AF65-F5344CB8AC3E}">
        <p14:creationId xmlns:p14="http://schemas.microsoft.com/office/powerpoint/2010/main" val="3576675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3F476E-F427-5F2E-9670-B83DEB8C19CD}"/>
              </a:ext>
            </a:extLst>
          </p:cNvPr>
          <p:cNvSpPr>
            <a:spLocks noGrp="1"/>
          </p:cNvSpPr>
          <p:nvPr>
            <p:ph type="title"/>
          </p:nvPr>
        </p:nvSpPr>
        <p:spPr/>
        <p:txBody>
          <a:bodyPr/>
          <a:lstStyle/>
          <a:p>
            <a:pPr algn="ctr"/>
            <a:r>
              <a:rPr lang="tr-TR" dirty="0"/>
              <a:t>Ay Kapları Serisi</a:t>
            </a:r>
          </a:p>
        </p:txBody>
      </p:sp>
      <p:pic>
        <p:nvPicPr>
          <p:cNvPr id="4" name="Resim 3">
            <a:extLst>
              <a:ext uri="{FF2B5EF4-FFF2-40B4-BE49-F238E27FC236}">
                <a16:creationId xmlns:a16="http://schemas.microsoft.com/office/drawing/2014/main" id="{7A971641-2BE1-F8CD-6417-8C052869741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77417" y="1950183"/>
            <a:ext cx="4057659" cy="3635117"/>
          </a:xfrm>
          <a:prstGeom prst="rect">
            <a:avLst/>
          </a:prstGeom>
          <a:noFill/>
          <a:ln>
            <a:noFill/>
          </a:ln>
        </p:spPr>
      </p:pic>
      <p:pic>
        <p:nvPicPr>
          <p:cNvPr id="5" name="Resim 4">
            <a:extLst>
              <a:ext uri="{FF2B5EF4-FFF2-40B4-BE49-F238E27FC236}">
                <a16:creationId xmlns:a16="http://schemas.microsoft.com/office/drawing/2014/main" id="{A3B16A5B-0454-4AF3-905B-D3ABE2DC02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6899" y="2132209"/>
            <a:ext cx="3230518" cy="3271064"/>
          </a:xfrm>
          <a:prstGeom prst="rect">
            <a:avLst/>
          </a:prstGeom>
          <a:noFill/>
          <a:ln>
            <a:noFill/>
          </a:ln>
        </p:spPr>
      </p:pic>
      <p:pic>
        <p:nvPicPr>
          <p:cNvPr id="7" name="Resim 6">
            <a:extLst>
              <a:ext uri="{FF2B5EF4-FFF2-40B4-BE49-F238E27FC236}">
                <a16:creationId xmlns:a16="http://schemas.microsoft.com/office/drawing/2014/main" id="{B46DF054-43C6-BFF3-E3B9-E5ECED483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5076" y="1691323"/>
            <a:ext cx="3840482" cy="4400676"/>
          </a:xfrm>
          <a:prstGeom prst="rect">
            <a:avLst/>
          </a:prstGeom>
        </p:spPr>
      </p:pic>
      <p:sp>
        <p:nvSpPr>
          <p:cNvPr id="11" name="Metin kutusu 10">
            <a:extLst>
              <a:ext uri="{FF2B5EF4-FFF2-40B4-BE49-F238E27FC236}">
                <a16:creationId xmlns:a16="http://schemas.microsoft.com/office/drawing/2014/main" id="{F5606FF1-2E1A-EDCD-0351-423AF34D8E25}"/>
              </a:ext>
            </a:extLst>
          </p:cNvPr>
          <p:cNvSpPr txBox="1"/>
          <p:nvPr/>
        </p:nvSpPr>
        <p:spPr>
          <a:xfrm>
            <a:off x="8423564" y="6122908"/>
            <a:ext cx="6096000" cy="369332"/>
          </a:xfrm>
          <a:prstGeom prst="rect">
            <a:avLst/>
          </a:prstGeom>
          <a:noFill/>
        </p:spPr>
        <p:txBody>
          <a:bodyPr wrap="square">
            <a:spAutoFit/>
          </a:bodyPr>
          <a:lstStyle/>
          <a:p>
            <a:r>
              <a:rPr lang="tr-TR" b="0" i="0" dirty="0">
                <a:solidFill>
                  <a:srgbClr val="7A7D7F"/>
                </a:solidFill>
                <a:effectLst/>
                <a:latin typeface="freight-sans-pro"/>
              </a:rPr>
              <a:t>1990 – </a:t>
            </a:r>
            <a:r>
              <a:rPr lang="tr-TR" b="0" i="0" dirty="0" err="1">
                <a:solidFill>
                  <a:srgbClr val="7A7D7F"/>
                </a:solidFill>
                <a:effectLst/>
                <a:latin typeface="freight-sans-pro"/>
              </a:rPr>
              <a:t>Gaea</a:t>
            </a:r>
            <a:r>
              <a:rPr lang="tr-TR" b="0" i="0" dirty="0">
                <a:solidFill>
                  <a:srgbClr val="7A7D7F"/>
                </a:solidFill>
                <a:effectLst/>
                <a:latin typeface="freight-sans-pro"/>
              </a:rPr>
              <a:t> (Toprak Ana)</a:t>
            </a:r>
            <a:endParaRPr lang="tr-TR" dirty="0"/>
          </a:p>
        </p:txBody>
      </p:sp>
      <p:sp>
        <p:nvSpPr>
          <p:cNvPr id="14" name="Metin kutusu 13">
            <a:extLst>
              <a:ext uri="{FF2B5EF4-FFF2-40B4-BE49-F238E27FC236}">
                <a16:creationId xmlns:a16="http://schemas.microsoft.com/office/drawing/2014/main" id="{696BD228-EED8-98A8-46B1-A2F035C20164}"/>
              </a:ext>
            </a:extLst>
          </p:cNvPr>
          <p:cNvSpPr txBox="1"/>
          <p:nvPr/>
        </p:nvSpPr>
        <p:spPr>
          <a:xfrm>
            <a:off x="5029200" y="5633113"/>
            <a:ext cx="6096000" cy="369332"/>
          </a:xfrm>
          <a:prstGeom prst="rect">
            <a:avLst/>
          </a:prstGeom>
          <a:noFill/>
        </p:spPr>
        <p:txBody>
          <a:bodyPr wrap="square">
            <a:spAutoFit/>
          </a:bodyPr>
          <a:lstStyle/>
          <a:p>
            <a:r>
              <a:rPr lang="tr-TR" b="0" i="0" dirty="0">
                <a:solidFill>
                  <a:srgbClr val="7A7D7F"/>
                </a:solidFill>
                <a:effectLst/>
                <a:latin typeface="freight-sans-pro"/>
              </a:rPr>
              <a:t>1990 – Black Moon</a:t>
            </a:r>
            <a:endParaRPr lang="tr-TR" dirty="0"/>
          </a:p>
        </p:txBody>
      </p:sp>
      <p:sp>
        <p:nvSpPr>
          <p:cNvPr id="15" name="Metin kutusu 14">
            <a:extLst>
              <a:ext uri="{FF2B5EF4-FFF2-40B4-BE49-F238E27FC236}">
                <a16:creationId xmlns:a16="http://schemas.microsoft.com/office/drawing/2014/main" id="{83DB82C6-E26B-AC1B-5697-4EBA825BE62E}"/>
              </a:ext>
            </a:extLst>
          </p:cNvPr>
          <p:cNvSpPr txBox="1"/>
          <p:nvPr/>
        </p:nvSpPr>
        <p:spPr>
          <a:xfrm>
            <a:off x="1621787" y="5535129"/>
            <a:ext cx="1758722" cy="369332"/>
          </a:xfrm>
          <a:prstGeom prst="rect">
            <a:avLst/>
          </a:prstGeom>
          <a:noFill/>
        </p:spPr>
        <p:txBody>
          <a:bodyPr wrap="square">
            <a:spAutoFit/>
          </a:bodyPr>
          <a:lstStyle/>
          <a:p>
            <a:r>
              <a:rPr lang="tr-TR" b="0" i="0" dirty="0">
                <a:solidFill>
                  <a:srgbClr val="7A7D7F"/>
                </a:solidFill>
                <a:effectLst/>
                <a:latin typeface="freight-sans-pro"/>
              </a:rPr>
              <a:t>1990 – </a:t>
            </a:r>
            <a:r>
              <a:rPr lang="tr-TR" b="0" i="0" dirty="0" err="1">
                <a:solidFill>
                  <a:srgbClr val="7A7D7F"/>
                </a:solidFill>
                <a:effectLst/>
                <a:latin typeface="freight-sans-pro"/>
              </a:rPr>
              <a:t>Mist</a:t>
            </a:r>
            <a:endParaRPr lang="tr-TR" dirty="0"/>
          </a:p>
        </p:txBody>
      </p:sp>
    </p:spTree>
    <p:extLst>
      <p:ext uri="{BB962C8B-B14F-4D97-AF65-F5344CB8AC3E}">
        <p14:creationId xmlns:p14="http://schemas.microsoft.com/office/powerpoint/2010/main" val="956664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DBA5D4-0F94-90B2-D59E-8377E069005F}"/>
              </a:ext>
            </a:extLst>
          </p:cNvPr>
          <p:cNvSpPr>
            <a:spLocks noGrp="1"/>
          </p:cNvSpPr>
          <p:nvPr>
            <p:ph type="title"/>
          </p:nvPr>
        </p:nvSpPr>
        <p:spPr/>
        <p:txBody>
          <a:bodyPr/>
          <a:lstStyle/>
          <a:p>
            <a:pPr algn="ctr"/>
            <a:r>
              <a:rPr lang="tr-TR" dirty="0"/>
              <a:t>Yıldız Serisi</a:t>
            </a:r>
          </a:p>
        </p:txBody>
      </p:sp>
      <p:sp>
        <p:nvSpPr>
          <p:cNvPr id="3" name="İçerik Yer Tutucusu 2">
            <a:extLst>
              <a:ext uri="{FF2B5EF4-FFF2-40B4-BE49-F238E27FC236}">
                <a16:creationId xmlns:a16="http://schemas.microsoft.com/office/drawing/2014/main" id="{2BAF0857-B1B9-A9F0-B1D9-35BB390484F5}"/>
              </a:ext>
            </a:extLst>
          </p:cNvPr>
          <p:cNvSpPr>
            <a:spLocks noGrp="1"/>
          </p:cNvSpPr>
          <p:nvPr>
            <p:ph idx="1"/>
          </p:nvPr>
        </p:nvSpPr>
        <p:spPr>
          <a:xfrm>
            <a:off x="458694" y="1807034"/>
            <a:ext cx="4799106" cy="4195763"/>
          </a:xfrm>
        </p:spPr>
        <p:txBody>
          <a:bodyPr>
            <a:normAutofit/>
          </a:bodyPr>
          <a:lstStyle/>
          <a:p>
            <a:pPr algn="just"/>
            <a:r>
              <a:rPr lang="tr-TR" sz="2000" dirty="0"/>
              <a:t>Bir röportajında, bu seride ortaya çıkardığı eserlerin birbiriyle ilişkili olduğunu belirterek serideki hiçbir eseri satmadığını ifade etmiştir.</a:t>
            </a:r>
          </a:p>
        </p:txBody>
      </p:sp>
      <p:pic>
        <p:nvPicPr>
          <p:cNvPr id="12" name="Resim 11">
            <a:extLst>
              <a:ext uri="{FF2B5EF4-FFF2-40B4-BE49-F238E27FC236}">
                <a16:creationId xmlns:a16="http://schemas.microsoft.com/office/drawing/2014/main" id="{1B58DF36-AC4C-9BE5-B88B-7D097B22B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6509" y="1679170"/>
            <a:ext cx="5909058" cy="4451490"/>
          </a:xfrm>
          <a:prstGeom prst="rect">
            <a:avLst/>
          </a:prstGeom>
        </p:spPr>
      </p:pic>
      <p:sp>
        <p:nvSpPr>
          <p:cNvPr id="14" name="Metin kutusu 13">
            <a:extLst>
              <a:ext uri="{FF2B5EF4-FFF2-40B4-BE49-F238E27FC236}">
                <a16:creationId xmlns:a16="http://schemas.microsoft.com/office/drawing/2014/main" id="{3435491E-9634-65F7-3006-2CDEB632BC16}"/>
              </a:ext>
            </a:extLst>
          </p:cNvPr>
          <p:cNvSpPr txBox="1"/>
          <p:nvPr/>
        </p:nvSpPr>
        <p:spPr>
          <a:xfrm>
            <a:off x="5616509" y="6310102"/>
            <a:ext cx="6096000" cy="646331"/>
          </a:xfrm>
          <a:prstGeom prst="rect">
            <a:avLst/>
          </a:prstGeom>
          <a:noFill/>
        </p:spPr>
        <p:txBody>
          <a:bodyPr wrap="square">
            <a:spAutoFit/>
          </a:bodyPr>
          <a:lstStyle/>
          <a:p>
            <a:r>
              <a:rPr lang="tr-TR" b="0" i="0" dirty="0">
                <a:solidFill>
                  <a:srgbClr val="7A7D7F"/>
                </a:solidFill>
                <a:effectLst/>
                <a:latin typeface="freight-sans-pro"/>
              </a:rPr>
              <a:t>1999 – 2000 - </a:t>
            </a:r>
            <a:r>
              <a:rPr lang="tr-TR" b="0" i="1" dirty="0" err="1">
                <a:solidFill>
                  <a:srgbClr val="474543"/>
                </a:solidFill>
                <a:effectLst/>
                <a:latin typeface="gill-sans-nova"/>
              </a:rPr>
              <a:t>Nommo</a:t>
            </a:r>
            <a:r>
              <a:rPr lang="tr-TR" b="0" i="1" dirty="0">
                <a:solidFill>
                  <a:srgbClr val="474543"/>
                </a:solidFill>
                <a:effectLst/>
                <a:latin typeface="gill-sans-nova"/>
              </a:rPr>
              <a:t>, </a:t>
            </a:r>
            <a:r>
              <a:rPr lang="tr-TR" b="0" i="1" dirty="0" err="1">
                <a:solidFill>
                  <a:srgbClr val="474543"/>
                </a:solidFill>
                <a:effectLst/>
                <a:latin typeface="gill-sans-nova"/>
              </a:rPr>
              <a:t>Unas</a:t>
            </a:r>
            <a:r>
              <a:rPr lang="tr-TR" b="0" i="1" dirty="0">
                <a:solidFill>
                  <a:srgbClr val="474543"/>
                </a:solidFill>
                <a:effectLst/>
                <a:latin typeface="gill-sans-nova"/>
              </a:rPr>
              <a:t>, </a:t>
            </a:r>
            <a:r>
              <a:rPr lang="tr-TR" b="0" i="1" dirty="0" err="1">
                <a:solidFill>
                  <a:srgbClr val="474543"/>
                </a:solidFill>
                <a:effectLst/>
                <a:latin typeface="gill-sans-nova"/>
              </a:rPr>
              <a:t>Nephthys</a:t>
            </a:r>
            <a:r>
              <a:rPr lang="tr-TR" b="0" i="1" dirty="0">
                <a:solidFill>
                  <a:srgbClr val="474543"/>
                </a:solidFill>
                <a:effectLst/>
                <a:latin typeface="gill-sans-nova"/>
              </a:rPr>
              <a:t>, Po </a:t>
            </a:r>
            <a:r>
              <a:rPr lang="tr-TR" b="0" i="1" dirty="0" err="1">
                <a:solidFill>
                  <a:srgbClr val="474543"/>
                </a:solidFill>
                <a:effectLst/>
                <a:latin typeface="gill-sans-nova"/>
              </a:rPr>
              <a:t>Tolo</a:t>
            </a:r>
            <a:r>
              <a:rPr lang="tr-TR" b="0" i="1" dirty="0">
                <a:solidFill>
                  <a:srgbClr val="474543"/>
                </a:solidFill>
                <a:effectLst/>
                <a:latin typeface="gill-sans-nova"/>
              </a:rPr>
              <a:t> ve </a:t>
            </a:r>
            <a:r>
              <a:rPr lang="tr-TR" b="0" i="1" dirty="0" err="1">
                <a:solidFill>
                  <a:srgbClr val="474543"/>
                </a:solidFill>
                <a:effectLst/>
                <a:latin typeface="gill-sans-nova"/>
              </a:rPr>
              <a:t>Isis</a:t>
            </a:r>
            <a:r>
              <a:rPr lang="tr-TR" b="0" i="1" dirty="0">
                <a:solidFill>
                  <a:srgbClr val="474543"/>
                </a:solidFill>
                <a:effectLst/>
                <a:latin typeface="gill-sans-nova"/>
              </a:rPr>
              <a:t> (Sirius)</a:t>
            </a:r>
          </a:p>
          <a:p>
            <a:endParaRPr lang="tr-TR" dirty="0"/>
          </a:p>
        </p:txBody>
      </p:sp>
    </p:spTree>
    <p:extLst>
      <p:ext uri="{BB962C8B-B14F-4D97-AF65-F5344CB8AC3E}">
        <p14:creationId xmlns:p14="http://schemas.microsoft.com/office/powerpoint/2010/main" val="737852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A81317-3F95-241B-3F4B-34412F856CC0}"/>
              </a:ext>
            </a:extLst>
          </p:cNvPr>
          <p:cNvSpPr>
            <a:spLocks noGrp="1"/>
          </p:cNvSpPr>
          <p:nvPr>
            <p:ph type="title"/>
          </p:nvPr>
        </p:nvSpPr>
        <p:spPr/>
        <p:txBody>
          <a:bodyPr/>
          <a:lstStyle/>
          <a:p>
            <a:pPr algn="ctr"/>
            <a:r>
              <a:rPr lang="tr-TR" dirty="0"/>
              <a:t>Dikilitaşlar ve Ağaçlar</a:t>
            </a:r>
          </a:p>
        </p:txBody>
      </p:sp>
      <p:sp>
        <p:nvSpPr>
          <p:cNvPr id="3" name="İçerik Yer Tutucusu 2">
            <a:extLst>
              <a:ext uri="{FF2B5EF4-FFF2-40B4-BE49-F238E27FC236}">
                <a16:creationId xmlns:a16="http://schemas.microsoft.com/office/drawing/2014/main" id="{E5B74D3D-139A-6212-EAA8-991E2E1A1A87}"/>
              </a:ext>
            </a:extLst>
          </p:cNvPr>
          <p:cNvSpPr>
            <a:spLocks noGrp="1"/>
          </p:cNvSpPr>
          <p:nvPr>
            <p:ph idx="1"/>
          </p:nvPr>
        </p:nvSpPr>
        <p:spPr/>
        <p:txBody>
          <a:bodyPr/>
          <a:lstStyle/>
          <a:p>
            <a:pPr algn="just"/>
            <a:r>
              <a:rPr lang="tr-TR" b="0" i="0" dirty="0" err="1">
                <a:effectLst/>
                <a:latin typeface="Söhne"/>
              </a:rPr>
              <a:t>Takaezu</a:t>
            </a:r>
            <a:r>
              <a:rPr lang="tr-TR" b="0" i="0" dirty="0">
                <a:effectLst/>
                <a:latin typeface="Söhne"/>
              </a:rPr>
              <a:t>, çok daha yüksek, silindirik formlarda seramik yapıtlar da yaratmıştır. Bu eserlerde, basit ve sade bir şekilde yükselen formlar kullanılmıştır. Dikilitaşlar ve ağaçlar, güçlü ve zarif bir duruşa sahiptirler.</a:t>
            </a:r>
            <a:endParaRPr lang="tr-TR" dirty="0"/>
          </a:p>
        </p:txBody>
      </p:sp>
    </p:spTree>
    <p:extLst>
      <p:ext uri="{BB962C8B-B14F-4D97-AF65-F5344CB8AC3E}">
        <p14:creationId xmlns:p14="http://schemas.microsoft.com/office/powerpoint/2010/main" val="841703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A81317-3F95-241B-3F4B-34412F856CC0}"/>
              </a:ext>
            </a:extLst>
          </p:cNvPr>
          <p:cNvSpPr>
            <a:spLocks noGrp="1"/>
          </p:cNvSpPr>
          <p:nvPr>
            <p:ph type="title"/>
          </p:nvPr>
        </p:nvSpPr>
        <p:spPr/>
        <p:txBody>
          <a:bodyPr/>
          <a:lstStyle/>
          <a:p>
            <a:pPr algn="ctr"/>
            <a:r>
              <a:rPr lang="tr-TR" dirty="0"/>
              <a:t>Dikilitaşlar</a:t>
            </a:r>
          </a:p>
        </p:txBody>
      </p:sp>
      <p:pic>
        <p:nvPicPr>
          <p:cNvPr id="5" name="Resim 4">
            <a:extLst>
              <a:ext uri="{FF2B5EF4-FFF2-40B4-BE49-F238E27FC236}">
                <a16:creationId xmlns:a16="http://schemas.microsoft.com/office/drawing/2014/main" id="{37A97663-0611-ECF6-BAF4-D173B34AE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639" y="1551710"/>
            <a:ext cx="5256180" cy="4388325"/>
          </a:xfrm>
          <a:prstGeom prst="rect">
            <a:avLst/>
          </a:prstGeom>
        </p:spPr>
      </p:pic>
      <p:sp>
        <p:nvSpPr>
          <p:cNvPr id="7" name="Metin kutusu 6">
            <a:extLst>
              <a:ext uri="{FF2B5EF4-FFF2-40B4-BE49-F238E27FC236}">
                <a16:creationId xmlns:a16="http://schemas.microsoft.com/office/drawing/2014/main" id="{C6D11B2C-BF5F-26CF-9D8F-7A0E03B34826}"/>
              </a:ext>
            </a:extLst>
          </p:cNvPr>
          <p:cNvSpPr txBox="1"/>
          <p:nvPr/>
        </p:nvSpPr>
        <p:spPr>
          <a:xfrm>
            <a:off x="5015346" y="6307574"/>
            <a:ext cx="6096000" cy="369332"/>
          </a:xfrm>
          <a:prstGeom prst="rect">
            <a:avLst/>
          </a:prstGeom>
          <a:noFill/>
        </p:spPr>
        <p:txBody>
          <a:bodyPr wrap="square">
            <a:spAutoFit/>
          </a:bodyPr>
          <a:lstStyle/>
          <a:p>
            <a:r>
              <a:rPr lang="tr-TR" b="0" i="0" dirty="0">
                <a:solidFill>
                  <a:srgbClr val="7A7D7F"/>
                </a:solidFill>
                <a:effectLst/>
                <a:latin typeface="freight-sans-pro"/>
              </a:rPr>
              <a:t>1990s Three </a:t>
            </a:r>
            <a:r>
              <a:rPr lang="tr-TR" b="0" i="0" dirty="0" err="1">
                <a:solidFill>
                  <a:srgbClr val="7A7D7F"/>
                </a:solidFill>
                <a:effectLst/>
                <a:latin typeface="freight-sans-pro"/>
              </a:rPr>
              <a:t>Graces</a:t>
            </a:r>
            <a:endParaRPr lang="tr-TR" dirty="0"/>
          </a:p>
        </p:txBody>
      </p:sp>
    </p:spTree>
    <p:extLst>
      <p:ext uri="{BB962C8B-B14F-4D97-AF65-F5344CB8AC3E}">
        <p14:creationId xmlns:p14="http://schemas.microsoft.com/office/powerpoint/2010/main" val="2464837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C2BDE7-85CA-0527-C0E9-BE1FCF201358}"/>
              </a:ext>
            </a:extLst>
          </p:cNvPr>
          <p:cNvSpPr>
            <a:spLocks noGrp="1"/>
          </p:cNvSpPr>
          <p:nvPr>
            <p:ph type="title"/>
          </p:nvPr>
        </p:nvSpPr>
        <p:spPr/>
        <p:txBody>
          <a:bodyPr/>
          <a:lstStyle/>
          <a:p>
            <a:pPr algn="ctr"/>
            <a:r>
              <a:rPr lang="tr-TR" dirty="0"/>
              <a:t>Ağaç Formları</a:t>
            </a:r>
          </a:p>
        </p:txBody>
      </p:sp>
      <p:pic>
        <p:nvPicPr>
          <p:cNvPr id="5" name="Resim 4">
            <a:extLst>
              <a:ext uri="{FF2B5EF4-FFF2-40B4-BE49-F238E27FC236}">
                <a16:creationId xmlns:a16="http://schemas.microsoft.com/office/drawing/2014/main" id="{4CC3A48E-6C5F-1061-1BB4-3A912AF90A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067" y="2022287"/>
            <a:ext cx="5932933" cy="3954323"/>
          </a:xfrm>
          <a:prstGeom prst="rect">
            <a:avLst/>
          </a:prstGeom>
        </p:spPr>
      </p:pic>
      <p:sp>
        <p:nvSpPr>
          <p:cNvPr id="7" name="Metin kutusu 6">
            <a:extLst>
              <a:ext uri="{FF2B5EF4-FFF2-40B4-BE49-F238E27FC236}">
                <a16:creationId xmlns:a16="http://schemas.microsoft.com/office/drawing/2014/main" id="{8597B014-BF2C-546C-759B-9637D95B6B00}"/>
              </a:ext>
            </a:extLst>
          </p:cNvPr>
          <p:cNvSpPr txBox="1"/>
          <p:nvPr/>
        </p:nvSpPr>
        <p:spPr>
          <a:xfrm>
            <a:off x="1603664" y="6122908"/>
            <a:ext cx="6096000" cy="369332"/>
          </a:xfrm>
          <a:prstGeom prst="rect">
            <a:avLst/>
          </a:prstGeom>
          <a:noFill/>
        </p:spPr>
        <p:txBody>
          <a:bodyPr wrap="square">
            <a:spAutoFit/>
          </a:bodyPr>
          <a:lstStyle/>
          <a:p>
            <a:r>
              <a:rPr lang="tr-TR" b="0" i="0" dirty="0">
                <a:solidFill>
                  <a:srgbClr val="7A7D7F"/>
                </a:solidFill>
                <a:effectLst/>
                <a:latin typeface="freight-sans-pro"/>
              </a:rPr>
              <a:t>1982 – 1987 </a:t>
            </a:r>
            <a:r>
              <a:rPr lang="tr-TR" dirty="0" err="1">
                <a:solidFill>
                  <a:srgbClr val="7A7D7F"/>
                </a:solidFill>
                <a:latin typeface="freight-sans-pro"/>
              </a:rPr>
              <a:t>Racine</a:t>
            </a:r>
            <a:r>
              <a:rPr lang="tr-TR" dirty="0">
                <a:solidFill>
                  <a:srgbClr val="7A7D7F"/>
                </a:solidFill>
                <a:latin typeface="freight-sans-pro"/>
              </a:rPr>
              <a:t> Art </a:t>
            </a:r>
            <a:r>
              <a:rPr lang="tr-TR" dirty="0" err="1">
                <a:solidFill>
                  <a:srgbClr val="7A7D7F"/>
                </a:solidFill>
                <a:latin typeface="freight-sans-pro"/>
              </a:rPr>
              <a:t>Museum</a:t>
            </a:r>
            <a:endParaRPr lang="tr-TR" dirty="0">
              <a:solidFill>
                <a:srgbClr val="7A7D7F"/>
              </a:solidFill>
              <a:latin typeface="freight-sans-pro"/>
            </a:endParaRPr>
          </a:p>
        </p:txBody>
      </p:sp>
      <p:pic>
        <p:nvPicPr>
          <p:cNvPr id="8" name="Resim 7">
            <a:extLst>
              <a:ext uri="{FF2B5EF4-FFF2-40B4-BE49-F238E27FC236}">
                <a16:creationId xmlns:a16="http://schemas.microsoft.com/office/drawing/2014/main" id="{5012DC00-0F4A-0DB3-9518-0EF18C127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433" y="2022286"/>
            <a:ext cx="5905500" cy="3954323"/>
          </a:xfrm>
          <a:prstGeom prst="rect">
            <a:avLst/>
          </a:prstGeom>
        </p:spPr>
      </p:pic>
      <p:sp>
        <p:nvSpPr>
          <p:cNvPr id="10" name="Metin kutusu 9">
            <a:extLst>
              <a:ext uri="{FF2B5EF4-FFF2-40B4-BE49-F238E27FC236}">
                <a16:creationId xmlns:a16="http://schemas.microsoft.com/office/drawing/2014/main" id="{169E8650-9F80-E4FD-C028-2F8D6A663BA4}"/>
              </a:ext>
            </a:extLst>
          </p:cNvPr>
          <p:cNvSpPr txBox="1"/>
          <p:nvPr/>
        </p:nvSpPr>
        <p:spPr>
          <a:xfrm>
            <a:off x="7540336" y="6122906"/>
            <a:ext cx="6096000" cy="369332"/>
          </a:xfrm>
          <a:prstGeom prst="rect">
            <a:avLst/>
          </a:prstGeom>
          <a:noFill/>
        </p:spPr>
        <p:txBody>
          <a:bodyPr wrap="square">
            <a:spAutoFit/>
          </a:bodyPr>
          <a:lstStyle/>
          <a:p>
            <a:r>
              <a:rPr lang="tr-TR" b="0" i="0" dirty="0">
                <a:solidFill>
                  <a:srgbClr val="7A7D7F"/>
                </a:solidFill>
                <a:effectLst/>
                <a:latin typeface="freight-sans-pro"/>
              </a:rPr>
              <a:t>2000s Bronz </a:t>
            </a:r>
            <a:r>
              <a:rPr lang="tr-TR" dirty="0">
                <a:solidFill>
                  <a:srgbClr val="7A7D7F"/>
                </a:solidFill>
                <a:latin typeface="freight-sans-pro"/>
              </a:rPr>
              <a:t>Ağaçlar</a:t>
            </a:r>
          </a:p>
        </p:txBody>
      </p:sp>
    </p:spTree>
    <p:extLst>
      <p:ext uri="{BB962C8B-B14F-4D97-AF65-F5344CB8AC3E}">
        <p14:creationId xmlns:p14="http://schemas.microsoft.com/office/powerpoint/2010/main" val="1452794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E448083-82C4-54A0-0818-54DC88716BC1}"/>
              </a:ext>
            </a:extLst>
          </p:cNvPr>
          <p:cNvSpPr>
            <a:spLocks noGrp="1"/>
          </p:cNvSpPr>
          <p:nvPr>
            <p:ph type="title"/>
          </p:nvPr>
        </p:nvSpPr>
        <p:spPr/>
        <p:txBody>
          <a:bodyPr/>
          <a:lstStyle/>
          <a:p>
            <a:pPr algn="ctr"/>
            <a:r>
              <a:rPr lang="tr-TR" dirty="0"/>
              <a:t>Neden </a:t>
            </a:r>
            <a:r>
              <a:rPr lang="tr-TR" dirty="0" err="1"/>
              <a:t>Toshiko</a:t>
            </a:r>
            <a:r>
              <a:rPr lang="tr-TR" dirty="0"/>
              <a:t> </a:t>
            </a:r>
            <a:r>
              <a:rPr lang="tr-TR" dirty="0" err="1"/>
              <a:t>Takaezu</a:t>
            </a:r>
            <a:r>
              <a:rPr lang="tr-TR" dirty="0"/>
              <a:t> ?</a:t>
            </a:r>
          </a:p>
        </p:txBody>
      </p:sp>
      <p:sp>
        <p:nvSpPr>
          <p:cNvPr id="3" name="İçerik Yer Tutucusu 2">
            <a:extLst>
              <a:ext uri="{FF2B5EF4-FFF2-40B4-BE49-F238E27FC236}">
                <a16:creationId xmlns:a16="http://schemas.microsoft.com/office/drawing/2014/main" id="{720D1131-15BF-CEB7-D357-6292BEB8ED8D}"/>
              </a:ext>
            </a:extLst>
          </p:cNvPr>
          <p:cNvSpPr>
            <a:spLocks noGrp="1"/>
          </p:cNvSpPr>
          <p:nvPr>
            <p:ph idx="1"/>
          </p:nvPr>
        </p:nvSpPr>
        <p:spPr/>
        <p:txBody>
          <a:bodyPr>
            <a:normAutofit fontScale="92500" lnSpcReduction="10000"/>
          </a:bodyPr>
          <a:lstStyle/>
          <a:p>
            <a:pPr algn="just"/>
            <a:r>
              <a:rPr lang="tr-TR" b="0" i="0" dirty="0">
                <a:effectLst/>
                <a:latin typeface="Söhne"/>
              </a:rPr>
              <a:t>Japon asıllı Amerikalı bir sanatçı olarak, çalışmaları Japon estetiği ve kültürüyle etkileşim içeriyor. Sonuç olarak </a:t>
            </a:r>
            <a:r>
              <a:rPr lang="tr-TR" dirty="0">
                <a:latin typeface="Söhne"/>
              </a:rPr>
              <a:t>hem Amerika, kültürü hem de Japon kültüründen esinlenmiştir.</a:t>
            </a:r>
            <a:endParaRPr lang="tr-TR" b="0" i="0" dirty="0">
              <a:effectLst/>
              <a:latin typeface="Söhne"/>
            </a:endParaRPr>
          </a:p>
          <a:p>
            <a:pPr algn="just"/>
            <a:r>
              <a:rPr lang="tr-TR" b="0" i="0" dirty="0" err="1">
                <a:effectLst/>
                <a:latin typeface="Söhne"/>
              </a:rPr>
              <a:t>Toshiko</a:t>
            </a:r>
            <a:r>
              <a:rPr lang="tr-TR" b="0" i="0" dirty="0">
                <a:effectLst/>
                <a:latin typeface="Söhne"/>
              </a:rPr>
              <a:t> </a:t>
            </a:r>
            <a:r>
              <a:rPr lang="tr-TR" b="0" i="0" dirty="0" err="1">
                <a:effectLst/>
                <a:latin typeface="Söhne"/>
              </a:rPr>
              <a:t>Takaezu</a:t>
            </a:r>
            <a:r>
              <a:rPr lang="tr-TR" b="0" i="0" dirty="0">
                <a:effectLst/>
                <a:latin typeface="Söhne"/>
              </a:rPr>
              <a:t>, ilk olarak işlevsel seramik </a:t>
            </a:r>
            <a:r>
              <a:rPr lang="tr-TR" b="0" i="0" dirty="0" err="1">
                <a:effectLst/>
                <a:latin typeface="Söhne"/>
              </a:rPr>
              <a:t>geliştirsede</a:t>
            </a:r>
            <a:r>
              <a:rPr lang="tr-TR" b="0" i="0" dirty="0">
                <a:effectLst/>
                <a:latin typeface="Söhne"/>
              </a:rPr>
              <a:t> daha sonraki dönemlerde çalışmalarına yaratıcılık katarak kendine özgü kapalı form tarzı geliştirmesi beni etkiledi.</a:t>
            </a:r>
          </a:p>
          <a:p>
            <a:pPr algn="just"/>
            <a:r>
              <a:rPr lang="tr-TR" b="0" i="0" dirty="0">
                <a:effectLst/>
                <a:latin typeface="Söhne"/>
              </a:rPr>
              <a:t>Ortaya çıkardığı birbiriyle anlamlı seri yapılar.</a:t>
            </a:r>
          </a:p>
          <a:p>
            <a:pPr algn="just"/>
            <a:r>
              <a:rPr lang="tr-TR" dirty="0">
                <a:latin typeface="Söhne"/>
              </a:rPr>
              <a:t>Devasa yapılar.</a:t>
            </a:r>
          </a:p>
          <a:p>
            <a:pPr algn="just"/>
            <a:r>
              <a:rPr lang="tr-TR" b="0" i="0" dirty="0">
                <a:effectLst/>
                <a:latin typeface="Söhne"/>
              </a:rPr>
              <a:t>Eserlerine renkleri çok </a:t>
            </a:r>
            <a:r>
              <a:rPr lang="tr-TR" b="0" i="0">
                <a:effectLst/>
                <a:latin typeface="Söhne"/>
              </a:rPr>
              <a:t>güzel katmış.</a:t>
            </a:r>
            <a:endParaRPr lang="tr-TR" b="0" i="0" dirty="0">
              <a:effectLst/>
              <a:latin typeface="Söhne"/>
            </a:endParaRPr>
          </a:p>
        </p:txBody>
      </p:sp>
    </p:spTree>
    <p:extLst>
      <p:ext uri="{BB962C8B-B14F-4D97-AF65-F5344CB8AC3E}">
        <p14:creationId xmlns:p14="http://schemas.microsoft.com/office/powerpoint/2010/main" val="1150453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252084-46DA-B644-1BA6-A4C509582E1C}"/>
              </a:ext>
            </a:extLst>
          </p:cNvPr>
          <p:cNvSpPr>
            <a:spLocks noGrp="1"/>
          </p:cNvSpPr>
          <p:nvPr>
            <p:ph type="title"/>
          </p:nvPr>
        </p:nvSpPr>
        <p:spPr/>
        <p:txBody>
          <a:bodyPr/>
          <a:lstStyle/>
          <a:p>
            <a:pPr algn="ctr"/>
            <a:r>
              <a:rPr lang="tr-TR" dirty="0" err="1"/>
              <a:t>Toshiko</a:t>
            </a:r>
            <a:r>
              <a:rPr lang="tr-TR" dirty="0"/>
              <a:t> </a:t>
            </a:r>
            <a:r>
              <a:rPr lang="tr-TR" dirty="0" err="1"/>
              <a:t>Takaezu</a:t>
            </a:r>
            <a:endParaRPr lang="tr-TR" dirty="0"/>
          </a:p>
        </p:txBody>
      </p:sp>
      <p:sp>
        <p:nvSpPr>
          <p:cNvPr id="3" name="İçerik Yer Tutucusu 2">
            <a:extLst>
              <a:ext uri="{FF2B5EF4-FFF2-40B4-BE49-F238E27FC236}">
                <a16:creationId xmlns:a16="http://schemas.microsoft.com/office/drawing/2014/main" id="{3D40559C-D639-973A-1B1B-DA2EE789B166}"/>
              </a:ext>
            </a:extLst>
          </p:cNvPr>
          <p:cNvSpPr>
            <a:spLocks noGrp="1"/>
          </p:cNvSpPr>
          <p:nvPr>
            <p:ph idx="1"/>
          </p:nvPr>
        </p:nvSpPr>
        <p:spPr>
          <a:xfrm>
            <a:off x="458694" y="1949450"/>
            <a:ext cx="6920006" cy="4195763"/>
          </a:xfrm>
        </p:spPr>
        <p:txBody>
          <a:bodyPr>
            <a:normAutofit lnSpcReduction="10000"/>
          </a:bodyPr>
          <a:lstStyle/>
          <a:p>
            <a:pPr marL="0" indent="0" algn="just">
              <a:buNone/>
            </a:pPr>
            <a:r>
              <a:rPr lang="tr-TR" b="0" i="0" dirty="0" err="1">
                <a:effectLst/>
                <a:latin typeface="Söhne"/>
              </a:rPr>
              <a:t>Toshiko</a:t>
            </a:r>
            <a:r>
              <a:rPr lang="tr-TR" b="0" i="0" dirty="0">
                <a:effectLst/>
                <a:latin typeface="Söhne"/>
              </a:rPr>
              <a:t> </a:t>
            </a:r>
            <a:r>
              <a:rPr lang="tr-TR" b="0" i="0" dirty="0" err="1">
                <a:effectLst/>
                <a:latin typeface="Söhne"/>
              </a:rPr>
              <a:t>Takaezu</a:t>
            </a:r>
            <a:r>
              <a:rPr lang="tr-TR" b="0" i="0" dirty="0">
                <a:effectLst/>
                <a:latin typeface="Söhne"/>
              </a:rPr>
              <a:t>, 17 Haziran 1922'de Hawaii'nin </a:t>
            </a:r>
            <a:r>
              <a:rPr lang="tr-TR" b="0" i="0" dirty="0" err="1">
                <a:effectLst/>
                <a:latin typeface="Söhne"/>
              </a:rPr>
              <a:t>Pepeekeo</a:t>
            </a:r>
            <a:r>
              <a:rPr lang="tr-TR" b="0" i="0" dirty="0">
                <a:effectLst/>
                <a:latin typeface="Söhne"/>
              </a:rPr>
              <a:t> şehrinde Japon kökenli göçmen bir ailenin çocuğu olarak dünyaya geldi. On bir çocuklu bir ailede yetişmiş ve geleneksel bir Japon evinde büyümüştür. Seramik sanatçısı olarak uluslararası alanda tanınan </a:t>
            </a:r>
            <a:r>
              <a:rPr lang="tr-TR" b="0" i="0" dirty="0" err="1">
                <a:effectLst/>
                <a:latin typeface="Söhne"/>
              </a:rPr>
              <a:t>Takaezu</a:t>
            </a:r>
            <a:r>
              <a:rPr lang="tr-TR" b="0" i="0" dirty="0">
                <a:effectLst/>
                <a:latin typeface="Söhne"/>
              </a:rPr>
              <a:t>, kariyeri boyunca benzersiz eserler yaratmış ve seramik sanatına önemli katkılarda bulunmuştur.</a:t>
            </a:r>
            <a:endParaRPr lang="tr-TR" dirty="0"/>
          </a:p>
        </p:txBody>
      </p:sp>
      <p:pic>
        <p:nvPicPr>
          <p:cNvPr id="6" name="Resim 5">
            <a:extLst>
              <a:ext uri="{FF2B5EF4-FFF2-40B4-BE49-F238E27FC236}">
                <a16:creationId xmlns:a16="http://schemas.microsoft.com/office/drawing/2014/main" id="{AF491819-FB73-A0F9-7BD9-14BCFD0ACB0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8100" y="2055758"/>
            <a:ext cx="4176807" cy="3214741"/>
          </a:xfrm>
          <a:prstGeom prst="rect">
            <a:avLst/>
          </a:prstGeom>
          <a:noFill/>
          <a:ln>
            <a:noFill/>
          </a:ln>
        </p:spPr>
      </p:pic>
    </p:spTree>
    <p:extLst>
      <p:ext uri="{BB962C8B-B14F-4D97-AF65-F5344CB8AC3E}">
        <p14:creationId xmlns:p14="http://schemas.microsoft.com/office/powerpoint/2010/main" val="3560681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09C523-1030-E424-4C98-00164513DF7F}"/>
              </a:ext>
            </a:extLst>
          </p:cNvPr>
          <p:cNvSpPr>
            <a:spLocks noGrp="1"/>
          </p:cNvSpPr>
          <p:nvPr>
            <p:ph type="title"/>
          </p:nvPr>
        </p:nvSpPr>
        <p:spPr>
          <a:xfrm>
            <a:off x="3162300" y="2766218"/>
            <a:ext cx="5867400" cy="1325563"/>
          </a:xfrm>
        </p:spPr>
        <p:txBody>
          <a:bodyPr/>
          <a:lstStyle/>
          <a:p>
            <a:pPr algn="ctr"/>
            <a:r>
              <a:rPr lang="tr-TR" dirty="0"/>
              <a:t>Teşekkürler</a:t>
            </a:r>
          </a:p>
        </p:txBody>
      </p:sp>
    </p:spTree>
    <p:extLst>
      <p:ext uri="{BB962C8B-B14F-4D97-AF65-F5344CB8AC3E}">
        <p14:creationId xmlns:p14="http://schemas.microsoft.com/office/powerpoint/2010/main" val="2925813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252084-46DA-B644-1BA6-A4C509582E1C}"/>
              </a:ext>
            </a:extLst>
          </p:cNvPr>
          <p:cNvSpPr>
            <a:spLocks noGrp="1"/>
          </p:cNvSpPr>
          <p:nvPr>
            <p:ph type="title"/>
          </p:nvPr>
        </p:nvSpPr>
        <p:spPr/>
        <p:txBody>
          <a:bodyPr/>
          <a:lstStyle/>
          <a:p>
            <a:pPr algn="ctr"/>
            <a:r>
              <a:rPr lang="tr-TR" dirty="0" err="1"/>
              <a:t>Toshiko</a:t>
            </a:r>
            <a:r>
              <a:rPr lang="tr-TR" dirty="0"/>
              <a:t> </a:t>
            </a:r>
            <a:r>
              <a:rPr lang="tr-TR" dirty="0" err="1"/>
              <a:t>Takaezu</a:t>
            </a:r>
            <a:endParaRPr lang="tr-TR" dirty="0"/>
          </a:p>
        </p:txBody>
      </p:sp>
      <p:sp>
        <p:nvSpPr>
          <p:cNvPr id="3" name="İçerik Yer Tutucusu 2">
            <a:extLst>
              <a:ext uri="{FF2B5EF4-FFF2-40B4-BE49-F238E27FC236}">
                <a16:creationId xmlns:a16="http://schemas.microsoft.com/office/drawing/2014/main" id="{3D40559C-D639-973A-1B1B-DA2EE789B166}"/>
              </a:ext>
            </a:extLst>
          </p:cNvPr>
          <p:cNvSpPr>
            <a:spLocks noGrp="1"/>
          </p:cNvSpPr>
          <p:nvPr>
            <p:ph idx="1"/>
          </p:nvPr>
        </p:nvSpPr>
        <p:spPr/>
        <p:txBody>
          <a:bodyPr>
            <a:normAutofit fontScale="92500"/>
          </a:bodyPr>
          <a:lstStyle/>
          <a:p>
            <a:pPr marL="0" indent="0" algn="just">
              <a:buNone/>
            </a:pPr>
            <a:r>
              <a:rPr lang="tr-TR" b="0" i="0" dirty="0" err="1">
                <a:effectLst/>
                <a:latin typeface="Söhne"/>
              </a:rPr>
              <a:t>Takaezu</a:t>
            </a:r>
            <a:r>
              <a:rPr lang="tr-TR" b="0" i="0" dirty="0">
                <a:effectLst/>
                <a:latin typeface="Söhne"/>
              </a:rPr>
              <a:t>, seramik çalışmalarına genç yaşta başlamıştır. 1940 yılında erken eğitimini Honolulu'da bir seramik stüdyosunda almış ve burada kil ile tanışmıştır. Eğitimine devam ederken seramik sanatına olan tutkusunu sürdürmüş ve </a:t>
            </a:r>
            <a:r>
              <a:rPr lang="tr-TR" b="0" i="0" dirty="0" err="1">
                <a:effectLst/>
                <a:latin typeface="Söhne"/>
              </a:rPr>
              <a:t>University</a:t>
            </a:r>
            <a:r>
              <a:rPr lang="tr-TR" b="0" i="0" dirty="0">
                <a:effectLst/>
                <a:latin typeface="Söhne"/>
              </a:rPr>
              <a:t> of Hawaii'de Claude Horan'ın </a:t>
            </a:r>
            <a:r>
              <a:rPr lang="tr-TR" dirty="0">
                <a:latin typeface="Söhne"/>
              </a:rPr>
              <a:t>öğrencisi olarak seramik üzerine eğitim almıştır. Daha sonra Michigan'daki </a:t>
            </a:r>
            <a:r>
              <a:rPr lang="tr-TR" dirty="0" err="1">
                <a:latin typeface="Söhne"/>
              </a:rPr>
              <a:t>Cranbrook</a:t>
            </a:r>
            <a:r>
              <a:rPr lang="tr-TR" dirty="0">
                <a:latin typeface="Söhne"/>
              </a:rPr>
              <a:t> Academy of Art'ta </a:t>
            </a:r>
            <a:r>
              <a:rPr lang="tr-TR" dirty="0" err="1">
                <a:latin typeface="Söhne"/>
              </a:rPr>
              <a:t>Maija</a:t>
            </a:r>
            <a:r>
              <a:rPr lang="tr-TR" dirty="0">
                <a:latin typeface="Söhne"/>
              </a:rPr>
              <a:t> </a:t>
            </a:r>
            <a:r>
              <a:rPr lang="tr-TR" dirty="0" err="1">
                <a:latin typeface="Söhne"/>
              </a:rPr>
              <a:t>Grotell'in</a:t>
            </a:r>
            <a:r>
              <a:rPr lang="tr-TR" dirty="0">
                <a:latin typeface="Söhne"/>
              </a:rPr>
              <a:t> öğrencisi olarak eğitimine devam etmiştir. Ayrıca </a:t>
            </a:r>
            <a:r>
              <a:rPr lang="tr-TR" dirty="0" err="1">
                <a:latin typeface="Söhne"/>
              </a:rPr>
              <a:t>Takaezu</a:t>
            </a:r>
            <a:r>
              <a:rPr lang="tr-TR" dirty="0">
                <a:latin typeface="Söhne"/>
              </a:rPr>
              <a:t>, bir konuşmasında </a:t>
            </a:r>
            <a:r>
              <a:rPr lang="tr-TR" dirty="0" err="1">
                <a:latin typeface="Söhne"/>
              </a:rPr>
              <a:t>Maija</a:t>
            </a:r>
            <a:r>
              <a:rPr lang="tr-TR" dirty="0">
                <a:latin typeface="Söhne"/>
              </a:rPr>
              <a:t> </a:t>
            </a:r>
            <a:r>
              <a:rPr lang="tr-TR" dirty="0" err="1">
                <a:latin typeface="Söhne"/>
              </a:rPr>
              <a:t>Grotell’in</a:t>
            </a:r>
            <a:r>
              <a:rPr lang="tr-TR" dirty="0">
                <a:latin typeface="Söhne"/>
              </a:rPr>
              <a:t> </a:t>
            </a:r>
            <a:r>
              <a:rPr lang="tr-TR" dirty="0" err="1">
                <a:latin typeface="Söhne"/>
              </a:rPr>
              <a:t>Takaezu’ya</a:t>
            </a:r>
            <a:r>
              <a:rPr lang="tr-TR" dirty="0">
                <a:latin typeface="Söhne"/>
              </a:rPr>
              <a:t> kendini tanımanın ne kadar önemli olduğunu öğrettiğinden bahsetmektedir. Bu erken dönemde, Soyut Ekspresyonizm (dışavurumculuk) ile doğu Asya'nın ruhani geçmişi arasında bağlantılar kurabiliyordu. </a:t>
            </a:r>
          </a:p>
        </p:txBody>
      </p:sp>
    </p:spTree>
    <p:extLst>
      <p:ext uri="{BB962C8B-B14F-4D97-AF65-F5344CB8AC3E}">
        <p14:creationId xmlns:p14="http://schemas.microsoft.com/office/powerpoint/2010/main" val="2711286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252084-46DA-B644-1BA6-A4C509582E1C}"/>
              </a:ext>
            </a:extLst>
          </p:cNvPr>
          <p:cNvSpPr>
            <a:spLocks noGrp="1"/>
          </p:cNvSpPr>
          <p:nvPr>
            <p:ph type="title"/>
          </p:nvPr>
        </p:nvSpPr>
        <p:spPr/>
        <p:txBody>
          <a:bodyPr/>
          <a:lstStyle/>
          <a:p>
            <a:pPr algn="ctr"/>
            <a:r>
              <a:rPr lang="tr-TR" dirty="0" err="1"/>
              <a:t>Toshiko</a:t>
            </a:r>
            <a:r>
              <a:rPr lang="tr-TR" dirty="0"/>
              <a:t> </a:t>
            </a:r>
            <a:r>
              <a:rPr lang="tr-TR" dirty="0" err="1"/>
              <a:t>Takaezu</a:t>
            </a:r>
            <a:endParaRPr lang="tr-TR" dirty="0"/>
          </a:p>
        </p:txBody>
      </p:sp>
      <p:sp>
        <p:nvSpPr>
          <p:cNvPr id="3" name="İçerik Yer Tutucusu 2">
            <a:extLst>
              <a:ext uri="{FF2B5EF4-FFF2-40B4-BE49-F238E27FC236}">
                <a16:creationId xmlns:a16="http://schemas.microsoft.com/office/drawing/2014/main" id="{3D40559C-D639-973A-1B1B-DA2EE789B166}"/>
              </a:ext>
            </a:extLst>
          </p:cNvPr>
          <p:cNvSpPr>
            <a:spLocks noGrp="1"/>
          </p:cNvSpPr>
          <p:nvPr>
            <p:ph idx="1"/>
          </p:nvPr>
        </p:nvSpPr>
        <p:spPr>
          <a:xfrm>
            <a:off x="4653633" y="1682136"/>
            <a:ext cx="7079673" cy="4571769"/>
          </a:xfrm>
        </p:spPr>
        <p:txBody>
          <a:bodyPr>
            <a:normAutofit fontScale="92500" lnSpcReduction="10000"/>
          </a:bodyPr>
          <a:lstStyle/>
          <a:p>
            <a:pPr marL="0" indent="0" algn="just">
              <a:buNone/>
            </a:pPr>
            <a:r>
              <a:rPr lang="tr-TR" b="0" i="0" dirty="0">
                <a:effectLst/>
                <a:latin typeface="Söhne"/>
              </a:rPr>
              <a:t>Geleneksel çömlekçilik teknikleri olan çark yöntemi ve sır kaplama tekniği kullanılarak </a:t>
            </a:r>
            <a:r>
              <a:rPr lang="tr-TR" dirty="0">
                <a:latin typeface="Söhne"/>
              </a:rPr>
              <a:t>bir çok eser üretmiştir. </a:t>
            </a:r>
            <a:r>
              <a:rPr lang="tr-TR" b="0" i="0" dirty="0">
                <a:effectLst/>
                <a:latin typeface="Söhne"/>
              </a:rPr>
              <a:t>Kariyerinin başlarında </a:t>
            </a:r>
            <a:r>
              <a:rPr lang="tr-TR" b="0" i="0" dirty="0" err="1">
                <a:effectLst/>
                <a:latin typeface="Söhne"/>
              </a:rPr>
              <a:t>Takaezu</a:t>
            </a:r>
            <a:r>
              <a:rPr lang="tr-TR" b="0" i="0" dirty="0">
                <a:effectLst/>
                <a:latin typeface="Söhne"/>
              </a:rPr>
              <a:t>, çaydanlık ve vazolar gibi işlevsel seramik eserler yaratmıştır. Ancak zamanla soyut ve deneysel eserlere yönelmiş ve kendine özgü bir tarz geliştirmiştir. Kapalı formda kaplar, doğadan esinlenen organik formlar ve minimalizm (sadelik) </a:t>
            </a:r>
            <a:r>
              <a:rPr lang="tr-TR" b="0" i="0" dirty="0" err="1">
                <a:effectLst/>
                <a:latin typeface="Söhne"/>
              </a:rPr>
              <a:t>Takaezu'nun</a:t>
            </a:r>
            <a:r>
              <a:rPr lang="tr-TR" b="0" i="0" dirty="0">
                <a:effectLst/>
                <a:latin typeface="Söhne"/>
              </a:rPr>
              <a:t> eserlerinde sıkça görülen öğelerdir. Aynı zamanda, Japon kültürü ve Zen </a:t>
            </a:r>
            <a:r>
              <a:rPr lang="tr-TR" b="0" i="0" dirty="0" err="1">
                <a:effectLst/>
                <a:latin typeface="Söhne"/>
              </a:rPr>
              <a:t>Budizmi'nin</a:t>
            </a:r>
            <a:r>
              <a:rPr lang="tr-TR" b="0" i="0" dirty="0">
                <a:effectLst/>
                <a:latin typeface="Söhne"/>
              </a:rPr>
              <a:t> etkisi de eserlerinde belirgindir.</a:t>
            </a:r>
            <a:endParaRPr lang="tr-TR" dirty="0"/>
          </a:p>
        </p:txBody>
      </p:sp>
      <p:pic>
        <p:nvPicPr>
          <p:cNvPr id="5" name="Resim 4">
            <a:extLst>
              <a:ext uri="{FF2B5EF4-FFF2-40B4-BE49-F238E27FC236}">
                <a16:creationId xmlns:a16="http://schemas.microsoft.com/office/drawing/2014/main" id="{E80DF486-D47E-8EF5-467F-FCF2E176A86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694" y="1622843"/>
            <a:ext cx="3632608" cy="4631062"/>
          </a:xfrm>
          <a:prstGeom prst="rect">
            <a:avLst/>
          </a:prstGeom>
          <a:noFill/>
          <a:ln>
            <a:noFill/>
          </a:ln>
        </p:spPr>
      </p:pic>
    </p:spTree>
    <p:extLst>
      <p:ext uri="{BB962C8B-B14F-4D97-AF65-F5344CB8AC3E}">
        <p14:creationId xmlns:p14="http://schemas.microsoft.com/office/powerpoint/2010/main" val="2210572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E252084-46DA-B644-1BA6-A4C509582E1C}"/>
              </a:ext>
            </a:extLst>
          </p:cNvPr>
          <p:cNvSpPr>
            <a:spLocks noGrp="1"/>
          </p:cNvSpPr>
          <p:nvPr>
            <p:ph type="title"/>
          </p:nvPr>
        </p:nvSpPr>
        <p:spPr/>
        <p:txBody>
          <a:bodyPr/>
          <a:lstStyle/>
          <a:p>
            <a:pPr algn="ctr"/>
            <a:r>
              <a:rPr lang="tr-TR" dirty="0" err="1"/>
              <a:t>Toshiko</a:t>
            </a:r>
            <a:r>
              <a:rPr lang="tr-TR" dirty="0"/>
              <a:t> </a:t>
            </a:r>
            <a:r>
              <a:rPr lang="tr-TR" dirty="0" err="1"/>
              <a:t>Takaezu</a:t>
            </a:r>
            <a:endParaRPr lang="tr-TR" dirty="0"/>
          </a:p>
        </p:txBody>
      </p:sp>
      <p:sp>
        <p:nvSpPr>
          <p:cNvPr id="3" name="İçerik Yer Tutucusu 2">
            <a:extLst>
              <a:ext uri="{FF2B5EF4-FFF2-40B4-BE49-F238E27FC236}">
                <a16:creationId xmlns:a16="http://schemas.microsoft.com/office/drawing/2014/main" id="{3D40559C-D639-973A-1B1B-DA2EE789B166}"/>
              </a:ext>
            </a:extLst>
          </p:cNvPr>
          <p:cNvSpPr>
            <a:spLocks noGrp="1"/>
          </p:cNvSpPr>
          <p:nvPr>
            <p:ph idx="1"/>
          </p:nvPr>
        </p:nvSpPr>
        <p:spPr>
          <a:xfrm>
            <a:off x="458694" y="1949450"/>
            <a:ext cx="7812470" cy="4195763"/>
          </a:xfrm>
        </p:spPr>
        <p:txBody>
          <a:bodyPr/>
          <a:lstStyle/>
          <a:p>
            <a:pPr marL="0" indent="0" algn="just">
              <a:buNone/>
            </a:pPr>
            <a:r>
              <a:rPr lang="tr-TR" b="0" i="0" dirty="0">
                <a:effectLst/>
                <a:latin typeface="Söhne"/>
              </a:rPr>
              <a:t>Son olarak </a:t>
            </a:r>
            <a:r>
              <a:rPr lang="tr-TR" b="0" i="0" dirty="0" err="1">
                <a:effectLst/>
                <a:latin typeface="Söhne"/>
              </a:rPr>
              <a:t>Takaezu</a:t>
            </a:r>
            <a:r>
              <a:rPr lang="tr-TR" b="0" i="0" dirty="0">
                <a:effectLst/>
                <a:latin typeface="Söhne"/>
              </a:rPr>
              <a:t>, kariyeri boyunca birçok önemli pozisyonda öğretmenlik yapmıştır. </a:t>
            </a:r>
            <a:r>
              <a:rPr lang="tr-TR" b="0" i="0" dirty="0" err="1">
                <a:effectLst/>
                <a:latin typeface="Söhne"/>
              </a:rPr>
              <a:t>Cranbrook</a:t>
            </a:r>
            <a:r>
              <a:rPr lang="tr-TR" b="0" i="0" dirty="0">
                <a:effectLst/>
                <a:latin typeface="Söhne"/>
              </a:rPr>
              <a:t> Academy of Art, Wisconsin Üniversitesi, Cleveland Sanat Enstitüsü ve Princeton Üniversitesi gibi prestijli kurumlarda seramik dersleri vermiştir. </a:t>
            </a:r>
            <a:r>
              <a:rPr lang="tr-TR" dirty="0" err="1">
                <a:latin typeface="Söhne"/>
              </a:rPr>
              <a:t>Maija</a:t>
            </a:r>
            <a:r>
              <a:rPr lang="tr-TR" dirty="0">
                <a:latin typeface="Söhne"/>
              </a:rPr>
              <a:t> </a:t>
            </a:r>
            <a:r>
              <a:rPr lang="tr-TR" dirty="0" err="1">
                <a:latin typeface="Söhne"/>
              </a:rPr>
              <a:t>Grotell’in</a:t>
            </a:r>
            <a:r>
              <a:rPr lang="tr-TR" dirty="0">
                <a:latin typeface="Söhne"/>
              </a:rPr>
              <a:t> kendisine öğrettiği gibi</a:t>
            </a:r>
            <a:r>
              <a:rPr lang="tr-TR" b="0" i="0" dirty="0">
                <a:effectLst/>
                <a:latin typeface="Söhne"/>
              </a:rPr>
              <a:t> </a:t>
            </a:r>
            <a:r>
              <a:rPr lang="tr-TR" dirty="0">
                <a:latin typeface="Söhne"/>
              </a:rPr>
              <a:t>ö</a:t>
            </a:r>
            <a:r>
              <a:rPr lang="tr-TR" b="0" i="0" dirty="0">
                <a:effectLst/>
                <a:latin typeface="Söhne"/>
              </a:rPr>
              <a:t>ğrencilerine bir mentor ve bir sanatçı olarak kendini ifade etmenin önemini vurgulamış ve onları desteklemiştir.</a:t>
            </a:r>
            <a:endParaRPr lang="tr-TR" dirty="0"/>
          </a:p>
        </p:txBody>
      </p:sp>
      <p:pic>
        <p:nvPicPr>
          <p:cNvPr id="5" name="Resim 4">
            <a:extLst>
              <a:ext uri="{FF2B5EF4-FFF2-40B4-BE49-F238E27FC236}">
                <a16:creationId xmlns:a16="http://schemas.microsoft.com/office/drawing/2014/main" id="{15AFE931-77C6-F9F6-487D-8427D5540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3672" y="2075964"/>
            <a:ext cx="3241964" cy="4577653"/>
          </a:xfrm>
          <a:prstGeom prst="rect">
            <a:avLst/>
          </a:prstGeom>
        </p:spPr>
      </p:pic>
    </p:spTree>
    <p:extLst>
      <p:ext uri="{BB962C8B-B14F-4D97-AF65-F5344CB8AC3E}">
        <p14:creationId xmlns:p14="http://schemas.microsoft.com/office/powerpoint/2010/main" val="2138290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B126EB-6AD7-049D-98EC-B91EFCEF2E82}"/>
              </a:ext>
            </a:extLst>
          </p:cNvPr>
          <p:cNvSpPr>
            <a:spLocks noGrp="1"/>
          </p:cNvSpPr>
          <p:nvPr>
            <p:ph type="title"/>
          </p:nvPr>
        </p:nvSpPr>
        <p:spPr/>
        <p:txBody>
          <a:bodyPr/>
          <a:lstStyle/>
          <a:p>
            <a:pPr algn="ctr"/>
            <a:r>
              <a:rPr lang="tr-TR" b="0" i="0" dirty="0">
                <a:effectLst/>
                <a:latin typeface="Söhne"/>
              </a:rPr>
              <a:t>İşlevli Seramikler</a:t>
            </a:r>
            <a:endParaRPr lang="tr-TR" dirty="0"/>
          </a:p>
        </p:txBody>
      </p:sp>
      <p:sp>
        <p:nvSpPr>
          <p:cNvPr id="3" name="İçerik Yer Tutucusu 2">
            <a:extLst>
              <a:ext uri="{FF2B5EF4-FFF2-40B4-BE49-F238E27FC236}">
                <a16:creationId xmlns:a16="http://schemas.microsoft.com/office/drawing/2014/main" id="{9C526569-EF60-6CDE-E49E-F1F18192EB37}"/>
              </a:ext>
            </a:extLst>
          </p:cNvPr>
          <p:cNvSpPr>
            <a:spLocks noGrp="1"/>
          </p:cNvSpPr>
          <p:nvPr>
            <p:ph idx="1"/>
          </p:nvPr>
        </p:nvSpPr>
        <p:spPr/>
        <p:txBody>
          <a:bodyPr>
            <a:normAutofit/>
          </a:bodyPr>
          <a:lstStyle/>
          <a:p>
            <a:pPr marL="0" indent="0" algn="just">
              <a:buNone/>
            </a:pPr>
            <a:r>
              <a:rPr lang="tr-TR" b="0" i="0" dirty="0" err="1">
                <a:effectLst/>
                <a:latin typeface="Söhne"/>
              </a:rPr>
              <a:t>Takaezu</a:t>
            </a:r>
            <a:r>
              <a:rPr lang="tr-TR" b="0" i="0" dirty="0">
                <a:effectLst/>
                <a:latin typeface="Söhne"/>
              </a:rPr>
              <a:t> aynı zamanda büyük bir deneyciydi. </a:t>
            </a:r>
            <a:r>
              <a:rPr lang="tr-TR" dirty="0">
                <a:latin typeface="Söhne"/>
              </a:rPr>
              <a:t>E</a:t>
            </a:r>
            <a:r>
              <a:rPr lang="tr-TR" b="0" i="0" dirty="0">
                <a:effectLst/>
                <a:latin typeface="Söhne"/>
              </a:rPr>
              <a:t>rken döneminde yaptığı indirgemeci denemeler sonucunda imzası olan "kapalı formu" doğurmuş olsa da, kariyeri boyunca tabaklar, kaseler ve çaydanlıklar yapmaya devam etmiştir.</a:t>
            </a:r>
          </a:p>
        </p:txBody>
      </p:sp>
    </p:spTree>
    <p:extLst>
      <p:ext uri="{BB962C8B-B14F-4D97-AF65-F5344CB8AC3E}">
        <p14:creationId xmlns:p14="http://schemas.microsoft.com/office/powerpoint/2010/main" val="3595583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F42FF4-0581-D7F3-C75B-D9FAE5A461AB}"/>
              </a:ext>
            </a:extLst>
          </p:cNvPr>
          <p:cNvSpPr>
            <a:spLocks noGrp="1"/>
          </p:cNvSpPr>
          <p:nvPr>
            <p:ph type="title"/>
          </p:nvPr>
        </p:nvSpPr>
        <p:spPr/>
        <p:txBody>
          <a:bodyPr/>
          <a:lstStyle/>
          <a:p>
            <a:pPr algn="ctr"/>
            <a:r>
              <a:rPr lang="tr-TR" dirty="0"/>
              <a:t>İşlevli Seramikler</a:t>
            </a:r>
          </a:p>
        </p:txBody>
      </p:sp>
      <p:pic>
        <p:nvPicPr>
          <p:cNvPr id="5" name="Resim 4">
            <a:extLst>
              <a:ext uri="{FF2B5EF4-FFF2-40B4-BE49-F238E27FC236}">
                <a16:creationId xmlns:a16="http://schemas.microsoft.com/office/drawing/2014/main" id="{9493E7B6-6424-EED3-FA12-C7E13391E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21" y="2393058"/>
            <a:ext cx="4113252" cy="2892975"/>
          </a:xfrm>
          <a:prstGeom prst="rect">
            <a:avLst/>
          </a:prstGeom>
        </p:spPr>
      </p:pic>
      <p:sp>
        <p:nvSpPr>
          <p:cNvPr id="6" name="Metin kutusu 5">
            <a:extLst>
              <a:ext uri="{FF2B5EF4-FFF2-40B4-BE49-F238E27FC236}">
                <a16:creationId xmlns:a16="http://schemas.microsoft.com/office/drawing/2014/main" id="{BA212DEA-0DBF-8099-63A2-F20CE1C0635B}"/>
              </a:ext>
            </a:extLst>
          </p:cNvPr>
          <p:cNvSpPr txBox="1"/>
          <p:nvPr/>
        </p:nvSpPr>
        <p:spPr>
          <a:xfrm>
            <a:off x="8864624" y="5462617"/>
            <a:ext cx="2369127" cy="369332"/>
          </a:xfrm>
          <a:prstGeom prst="rect">
            <a:avLst/>
          </a:prstGeom>
          <a:noFill/>
        </p:spPr>
        <p:txBody>
          <a:bodyPr wrap="square">
            <a:spAutoFit/>
          </a:bodyPr>
          <a:lstStyle/>
          <a:p>
            <a:r>
              <a:rPr lang="tr-TR" b="0" i="0" dirty="0">
                <a:solidFill>
                  <a:srgbClr val="7A7D7F"/>
                </a:solidFill>
                <a:effectLst/>
                <a:latin typeface="freight-sans-pro"/>
              </a:rPr>
              <a:t>1970s </a:t>
            </a:r>
            <a:r>
              <a:rPr lang="tr-TR" b="0" i="0" dirty="0" err="1">
                <a:solidFill>
                  <a:srgbClr val="7A7D7F"/>
                </a:solidFill>
                <a:effectLst/>
                <a:latin typeface="freight-sans-pro"/>
              </a:rPr>
              <a:t>Glazed</a:t>
            </a:r>
            <a:r>
              <a:rPr lang="tr-TR" b="0" i="0" dirty="0">
                <a:solidFill>
                  <a:srgbClr val="7A7D7F"/>
                </a:solidFill>
                <a:effectLst/>
                <a:latin typeface="freight-sans-pro"/>
              </a:rPr>
              <a:t> </a:t>
            </a:r>
            <a:r>
              <a:rPr lang="tr-TR" b="0" i="0" dirty="0" err="1">
                <a:solidFill>
                  <a:srgbClr val="7A7D7F"/>
                </a:solidFill>
                <a:effectLst/>
                <a:latin typeface="freight-sans-pro"/>
              </a:rPr>
              <a:t>Bowl</a:t>
            </a:r>
            <a:endParaRPr lang="tr-TR" dirty="0"/>
          </a:p>
        </p:txBody>
      </p:sp>
      <p:pic>
        <p:nvPicPr>
          <p:cNvPr id="7" name="Resim 6">
            <a:extLst>
              <a:ext uri="{FF2B5EF4-FFF2-40B4-BE49-F238E27FC236}">
                <a16:creationId xmlns:a16="http://schemas.microsoft.com/office/drawing/2014/main" id="{A05C178D-38F0-A5E4-7E77-B7ECEADC9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1729" y="2362028"/>
            <a:ext cx="4113252" cy="2892975"/>
          </a:xfrm>
          <a:prstGeom prst="rect">
            <a:avLst/>
          </a:prstGeom>
        </p:spPr>
      </p:pic>
      <p:sp>
        <p:nvSpPr>
          <p:cNvPr id="8" name="Metin kutusu 7">
            <a:extLst>
              <a:ext uri="{FF2B5EF4-FFF2-40B4-BE49-F238E27FC236}">
                <a16:creationId xmlns:a16="http://schemas.microsoft.com/office/drawing/2014/main" id="{01A65840-D6AF-F670-214E-B7200C5D6314}"/>
              </a:ext>
            </a:extLst>
          </p:cNvPr>
          <p:cNvSpPr txBox="1"/>
          <p:nvPr/>
        </p:nvSpPr>
        <p:spPr>
          <a:xfrm>
            <a:off x="1109201" y="5342229"/>
            <a:ext cx="2730795" cy="369332"/>
          </a:xfrm>
          <a:prstGeom prst="rect">
            <a:avLst/>
          </a:prstGeom>
          <a:noFill/>
        </p:spPr>
        <p:txBody>
          <a:bodyPr wrap="square">
            <a:spAutoFit/>
          </a:bodyPr>
          <a:lstStyle/>
          <a:p>
            <a:r>
              <a:rPr lang="tr-TR" b="0" i="0" dirty="0">
                <a:solidFill>
                  <a:srgbClr val="7A7D7F"/>
                </a:solidFill>
                <a:effectLst/>
                <a:latin typeface="freight-sans-pro"/>
              </a:rPr>
              <a:t>1990s Ocean </a:t>
            </a:r>
            <a:r>
              <a:rPr lang="tr-TR" b="0" i="0" dirty="0" err="1">
                <a:solidFill>
                  <a:srgbClr val="7A7D7F"/>
                </a:solidFill>
                <a:effectLst/>
                <a:latin typeface="freight-sans-pro"/>
              </a:rPr>
              <a:t>Edge</a:t>
            </a:r>
            <a:r>
              <a:rPr lang="tr-TR" b="0" i="0" dirty="0">
                <a:solidFill>
                  <a:srgbClr val="7A7D7F"/>
                </a:solidFill>
                <a:effectLst/>
                <a:latin typeface="freight-sans-pro"/>
              </a:rPr>
              <a:t> </a:t>
            </a:r>
            <a:r>
              <a:rPr lang="tr-TR" b="0" i="0" dirty="0" err="1">
                <a:solidFill>
                  <a:srgbClr val="7A7D7F"/>
                </a:solidFill>
                <a:effectLst/>
                <a:latin typeface="freight-sans-pro"/>
              </a:rPr>
              <a:t>Bowl</a:t>
            </a:r>
            <a:endParaRPr lang="tr-TR" dirty="0"/>
          </a:p>
        </p:txBody>
      </p:sp>
      <p:pic>
        <p:nvPicPr>
          <p:cNvPr id="10" name="Resim 9">
            <a:extLst>
              <a:ext uri="{FF2B5EF4-FFF2-40B4-BE49-F238E27FC236}">
                <a16:creationId xmlns:a16="http://schemas.microsoft.com/office/drawing/2014/main" id="{03EFED03-6A03-5ADD-7C11-AC34E84365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5837" y="3103418"/>
            <a:ext cx="3792090" cy="3033672"/>
          </a:xfrm>
          <a:prstGeom prst="rect">
            <a:avLst/>
          </a:prstGeom>
        </p:spPr>
      </p:pic>
      <p:sp>
        <p:nvSpPr>
          <p:cNvPr id="12" name="Metin kutusu 11">
            <a:extLst>
              <a:ext uri="{FF2B5EF4-FFF2-40B4-BE49-F238E27FC236}">
                <a16:creationId xmlns:a16="http://schemas.microsoft.com/office/drawing/2014/main" id="{A222A90E-3FCC-AD3A-4DF6-0263B3AD92A4}"/>
              </a:ext>
            </a:extLst>
          </p:cNvPr>
          <p:cNvSpPr txBox="1"/>
          <p:nvPr/>
        </p:nvSpPr>
        <p:spPr>
          <a:xfrm>
            <a:off x="5137751" y="6160038"/>
            <a:ext cx="6096000" cy="369332"/>
          </a:xfrm>
          <a:prstGeom prst="rect">
            <a:avLst/>
          </a:prstGeom>
          <a:noFill/>
        </p:spPr>
        <p:txBody>
          <a:bodyPr wrap="square">
            <a:spAutoFit/>
          </a:bodyPr>
          <a:lstStyle/>
          <a:p>
            <a:r>
              <a:rPr lang="tr-TR" b="0" i="0" dirty="0">
                <a:solidFill>
                  <a:srgbClr val="7A7D7F"/>
                </a:solidFill>
                <a:effectLst/>
                <a:latin typeface="freight-sans-pro"/>
              </a:rPr>
              <a:t>1960 - Çaydanlık</a:t>
            </a:r>
            <a:endParaRPr lang="tr-TR" dirty="0"/>
          </a:p>
        </p:txBody>
      </p:sp>
    </p:spTree>
    <p:extLst>
      <p:ext uri="{BB962C8B-B14F-4D97-AF65-F5344CB8AC3E}">
        <p14:creationId xmlns:p14="http://schemas.microsoft.com/office/powerpoint/2010/main" val="2045538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B126EB-6AD7-049D-98EC-B91EFCEF2E82}"/>
              </a:ext>
            </a:extLst>
          </p:cNvPr>
          <p:cNvSpPr>
            <a:spLocks noGrp="1"/>
          </p:cNvSpPr>
          <p:nvPr>
            <p:ph type="title"/>
          </p:nvPr>
        </p:nvSpPr>
        <p:spPr/>
        <p:txBody>
          <a:bodyPr/>
          <a:lstStyle/>
          <a:p>
            <a:pPr algn="ctr"/>
            <a:r>
              <a:rPr lang="tr-TR" b="0" i="0" dirty="0">
                <a:effectLst/>
                <a:latin typeface="Söhne"/>
              </a:rPr>
              <a:t>Rengarenk Tabaklar</a:t>
            </a:r>
            <a:endParaRPr lang="tr-TR" dirty="0"/>
          </a:p>
        </p:txBody>
      </p:sp>
      <p:sp>
        <p:nvSpPr>
          <p:cNvPr id="3" name="İçerik Yer Tutucusu 2">
            <a:extLst>
              <a:ext uri="{FF2B5EF4-FFF2-40B4-BE49-F238E27FC236}">
                <a16:creationId xmlns:a16="http://schemas.microsoft.com/office/drawing/2014/main" id="{9C526569-EF60-6CDE-E49E-F1F18192EB37}"/>
              </a:ext>
            </a:extLst>
          </p:cNvPr>
          <p:cNvSpPr>
            <a:spLocks noGrp="1"/>
          </p:cNvSpPr>
          <p:nvPr>
            <p:ph idx="1"/>
          </p:nvPr>
        </p:nvSpPr>
        <p:spPr/>
        <p:txBody>
          <a:bodyPr>
            <a:normAutofit/>
          </a:bodyPr>
          <a:lstStyle/>
          <a:p>
            <a:pPr marL="0" indent="0" algn="just">
              <a:buNone/>
            </a:pPr>
            <a:r>
              <a:rPr lang="tr-TR" b="0" i="0" dirty="0" err="1">
                <a:effectLst/>
                <a:latin typeface="Söhne"/>
              </a:rPr>
              <a:t>Takaezu</a:t>
            </a:r>
            <a:r>
              <a:rPr lang="tr-TR" b="0" i="0" dirty="0">
                <a:effectLst/>
                <a:latin typeface="Söhne"/>
              </a:rPr>
              <a:t>, renkli seramik tabaklarla da öne çıkmıştır. Bu eserlerde, zengin renkler ve desenler kullanarak göz alıcı bir estetik yaratmıştır. Tabakların yüzeylerindeki renk geçişleri ve dokular, görsel bir zenginlik sunmaktadır.</a:t>
            </a:r>
            <a:endParaRPr lang="tr-TR" dirty="0"/>
          </a:p>
        </p:txBody>
      </p:sp>
    </p:spTree>
    <p:extLst>
      <p:ext uri="{BB962C8B-B14F-4D97-AF65-F5344CB8AC3E}">
        <p14:creationId xmlns:p14="http://schemas.microsoft.com/office/powerpoint/2010/main" val="1967976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B126EB-6AD7-049D-98EC-B91EFCEF2E82}"/>
              </a:ext>
            </a:extLst>
          </p:cNvPr>
          <p:cNvSpPr>
            <a:spLocks noGrp="1"/>
          </p:cNvSpPr>
          <p:nvPr>
            <p:ph type="title"/>
          </p:nvPr>
        </p:nvSpPr>
        <p:spPr/>
        <p:txBody>
          <a:bodyPr/>
          <a:lstStyle/>
          <a:p>
            <a:pPr algn="ctr"/>
            <a:r>
              <a:rPr lang="tr-TR" b="0" i="0" dirty="0">
                <a:effectLst/>
                <a:latin typeface="Söhne"/>
              </a:rPr>
              <a:t>Rengarenk Tabaklar</a:t>
            </a:r>
            <a:endParaRPr lang="tr-TR" dirty="0"/>
          </a:p>
        </p:txBody>
      </p:sp>
      <p:sp>
        <p:nvSpPr>
          <p:cNvPr id="14" name="Metin kutusu 13">
            <a:extLst>
              <a:ext uri="{FF2B5EF4-FFF2-40B4-BE49-F238E27FC236}">
                <a16:creationId xmlns:a16="http://schemas.microsoft.com/office/drawing/2014/main" id="{A5DB53E4-9071-0FBA-8A6E-4C6DD548FAF9}"/>
              </a:ext>
            </a:extLst>
          </p:cNvPr>
          <p:cNvSpPr txBox="1"/>
          <p:nvPr/>
        </p:nvSpPr>
        <p:spPr>
          <a:xfrm>
            <a:off x="1968978" y="6122908"/>
            <a:ext cx="6096000" cy="369332"/>
          </a:xfrm>
          <a:prstGeom prst="rect">
            <a:avLst/>
          </a:prstGeom>
          <a:noFill/>
        </p:spPr>
        <p:txBody>
          <a:bodyPr wrap="square">
            <a:spAutoFit/>
          </a:bodyPr>
          <a:lstStyle/>
          <a:p>
            <a:r>
              <a:rPr lang="tr-TR" b="0" i="0" dirty="0">
                <a:solidFill>
                  <a:srgbClr val="7A7D7F"/>
                </a:solidFill>
                <a:effectLst/>
                <a:latin typeface="freight-sans-pro"/>
              </a:rPr>
              <a:t>1982 </a:t>
            </a:r>
            <a:r>
              <a:rPr lang="tr-TR" b="0" i="0" dirty="0" err="1">
                <a:solidFill>
                  <a:srgbClr val="7A7D7F"/>
                </a:solidFill>
                <a:effectLst/>
                <a:latin typeface="freight-sans-pro"/>
              </a:rPr>
              <a:t>Copper</a:t>
            </a:r>
            <a:r>
              <a:rPr lang="tr-TR" b="0" i="0" dirty="0">
                <a:solidFill>
                  <a:srgbClr val="7A7D7F"/>
                </a:solidFill>
                <a:effectLst/>
                <a:latin typeface="freight-sans-pro"/>
              </a:rPr>
              <a:t> </a:t>
            </a:r>
            <a:r>
              <a:rPr lang="tr-TR" b="0" i="0" dirty="0" err="1">
                <a:solidFill>
                  <a:srgbClr val="7A7D7F"/>
                </a:solidFill>
                <a:effectLst/>
                <a:latin typeface="freight-sans-pro"/>
              </a:rPr>
              <a:t>Red</a:t>
            </a:r>
            <a:r>
              <a:rPr lang="tr-TR" b="0" i="0" dirty="0">
                <a:solidFill>
                  <a:srgbClr val="7A7D7F"/>
                </a:solidFill>
                <a:effectLst/>
                <a:latin typeface="freight-sans-pro"/>
              </a:rPr>
              <a:t> </a:t>
            </a:r>
            <a:r>
              <a:rPr lang="tr-TR" b="0" i="0" dirty="0" err="1">
                <a:solidFill>
                  <a:srgbClr val="7A7D7F"/>
                </a:solidFill>
                <a:effectLst/>
                <a:latin typeface="freight-sans-pro"/>
              </a:rPr>
              <a:t>Porcelain</a:t>
            </a:r>
            <a:endParaRPr lang="tr-TR" dirty="0"/>
          </a:p>
        </p:txBody>
      </p:sp>
      <p:pic>
        <p:nvPicPr>
          <p:cNvPr id="13" name="Resim 12">
            <a:extLst>
              <a:ext uri="{FF2B5EF4-FFF2-40B4-BE49-F238E27FC236}">
                <a16:creationId xmlns:a16="http://schemas.microsoft.com/office/drawing/2014/main" id="{46EE52EE-81C3-91B9-F382-1EF38A885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309" y="1898074"/>
            <a:ext cx="4490156" cy="4144494"/>
          </a:xfrm>
          <a:prstGeom prst="rect">
            <a:avLst/>
          </a:prstGeom>
        </p:spPr>
      </p:pic>
      <p:pic>
        <p:nvPicPr>
          <p:cNvPr id="18" name="Resim 17">
            <a:extLst>
              <a:ext uri="{FF2B5EF4-FFF2-40B4-BE49-F238E27FC236}">
                <a16:creationId xmlns:a16="http://schemas.microsoft.com/office/drawing/2014/main" id="{D5CAB948-8658-B4B0-9ED0-F874D0348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538" y="1898073"/>
            <a:ext cx="4490154" cy="4144495"/>
          </a:xfrm>
          <a:prstGeom prst="rect">
            <a:avLst/>
          </a:prstGeom>
        </p:spPr>
      </p:pic>
      <p:sp>
        <p:nvSpPr>
          <p:cNvPr id="19" name="Metin kutusu 18">
            <a:extLst>
              <a:ext uri="{FF2B5EF4-FFF2-40B4-BE49-F238E27FC236}">
                <a16:creationId xmlns:a16="http://schemas.microsoft.com/office/drawing/2014/main" id="{E04833EE-FE20-E62A-186E-697DC36FECC8}"/>
              </a:ext>
            </a:extLst>
          </p:cNvPr>
          <p:cNvSpPr txBox="1"/>
          <p:nvPr/>
        </p:nvSpPr>
        <p:spPr>
          <a:xfrm>
            <a:off x="7926433" y="6122908"/>
            <a:ext cx="6096000" cy="369332"/>
          </a:xfrm>
          <a:prstGeom prst="rect">
            <a:avLst/>
          </a:prstGeom>
          <a:noFill/>
        </p:spPr>
        <p:txBody>
          <a:bodyPr wrap="square">
            <a:spAutoFit/>
          </a:bodyPr>
          <a:lstStyle/>
          <a:p>
            <a:r>
              <a:rPr lang="tr-TR" b="0" i="0" dirty="0">
                <a:solidFill>
                  <a:srgbClr val="7A7D7F"/>
                </a:solidFill>
                <a:effectLst/>
                <a:latin typeface="freight-sans-pro"/>
              </a:rPr>
              <a:t>1950’ler - İsimsiz</a:t>
            </a:r>
            <a:endParaRPr lang="tr-TR" dirty="0"/>
          </a:p>
        </p:txBody>
      </p:sp>
    </p:spTree>
    <p:extLst>
      <p:ext uri="{BB962C8B-B14F-4D97-AF65-F5344CB8AC3E}">
        <p14:creationId xmlns:p14="http://schemas.microsoft.com/office/powerpoint/2010/main" val="2271850083"/>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emplate>Benekli</Template>
  <TotalTime>276</TotalTime>
  <Words>807</Words>
  <Application>Microsoft Office PowerPoint</Application>
  <PresentationFormat>Geniş ekran</PresentationFormat>
  <Paragraphs>55</Paragraphs>
  <Slides>20</Slides>
  <Notes>0</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20</vt:i4>
      </vt:variant>
    </vt:vector>
  </HeadingPairs>
  <TitlesOfParts>
    <vt:vector size="28" baseType="lpstr">
      <vt:lpstr>Arial</vt:lpstr>
      <vt:lpstr>Avenir Next LT Pro</vt:lpstr>
      <vt:lpstr>AvenirNext LT Pro Medium</vt:lpstr>
      <vt:lpstr>freight-sans-pro</vt:lpstr>
      <vt:lpstr>gill-sans-nova</vt:lpstr>
      <vt:lpstr>Sabon Next LT</vt:lpstr>
      <vt:lpstr>Söhne</vt:lpstr>
      <vt:lpstr>DappledVTI</vt:lpstr>
      <vt:lpstr>Toshiko Takaezu</vt:lpstr>
      <vt:lpstr>Toshiko Takaezu</vt:lpstr>
      <vt:lpstr>Toshiko Takaezu</vt:lpstr>
      <vt:lpstr>Toshiko Takaezu</vt:lpstr>
      <vt:lpstr>Toshiko Takaezu</vt:lpstr>
      <vt:lpstr>İşlevli Seramikler</vt:lpstr>
      <vt:lpstr>İşlevli Seramikler</vt:lpstr>
      <vt:lpstr>Rengarenk Tabaklar</vt:lpstr>
      <vt:lpstr>Rengarenk Tabaklar</vt:lpstr>
      <vt:lpstr>Kapalı Formlu Kaplar</vt:lpstr>
      <vt:lpstr>Çarkla Yapılan Kapalı Formlu Kaplar</vt:lpstr>
      <vt:lpstr>El Yapımı Kapalı Formlu Kaplar</vt:lpstr>
      <vt:lpstr>Ay Kapları Serisi</vt:lpstr>
      <vt:lpstr>Ay Kapları Serisi</vt:lpstr>
      <vt:lpstr>Yıldız Serisi</vt:lpstr>
      <vt:lpstr>Dikilitaşlar ve Ağaçlar</vt:lpstr>
      <vt:lpstr>Dikilitaşlar</vt:lpstr>
      <vt:lpstr>Ağaç Formları</vt:lpstr>
      <vt:lpstr>Neden Toshiko Takaezu ?</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Toshiko Takaezu</dc:title>
  <dc:creator>asdas adidas</dc:creator>
  <cp:lastModifiedBy>asdas adidas</cp:lastModifiedBy>
  <cp:revision>34</cp:revision>
  <dcterms:created xsi:type="dcterms:W3CDTF">2023-06-09T20:28:46Z</dcterms:created>
  <dcterms:modified xsi:type="dcterms:W3CDTF">2023-06-10T15:27:33Z</dcterms:modified>
</cp:coreProperties>
</file>